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4"/>
  </p:notesMasterIdLst>
  <p:sldIdLst>
    <p:sldId id="1240" r:id="rId2"/>
    <p:sldId id="1600" r:id="rId3"/>
    <p:sldId id="1601" r:id="rId4"/>
    <p:sldId id="1602" r:id="rId5"/>
    <p:sldId id="1603" r:id="rId6"/>
    <p:sldId id="1604" r:id="rId7"/>
    <p:sldId id="1605" r:id="rId8"/>
    <p:sldId id="1606" r:id="rId9"/>
    <p:sldId id="1607" r:id="rId10"/>
    <p:sldId id="1608" r:id="rId11"/>
    <p:sldId id="1610" r:id="rId12"/>
    <p:sldId id="1611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CC"/>
    <a:srgbClr val="FF0000"/>
    <a:srgbClr val="FF7C80"/>
    <a:srgbClr val="FFFF99"/>
    <a:srgbClr val="FFFF00"/>
    <a:srgbClr val="5F5F5F"/>
    <a:srgbClr val="8C8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60" autoAdjust="0"/>
    <p:restoredTop sz="97722" autoAdjust="0"/>
  </p:normalViewPr>
  <p:slideViewPr>
    <p:cSldViewPr>
      <p:cViewPr varScale="1">
        <p:scale>
          <a:sx n="70" d="100"/>
          <a:sy n="70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233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3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233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08B2087-51F4-4DB3-8E48-439BAB2AE06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250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1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7797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10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59610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11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08378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12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7252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2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8837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3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1850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4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5272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5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83329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6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20283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7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66258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8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0936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F15F3-33F4-411E-8B1C-2514B3E8DE7E}" type="slidenum">
              <a:rPr lang="de-DE"/>
              <a:pPr/>
              <a:t>9</a:t>
            </a:fld>
            <a:endParaRPr lang="de-DE"/>
          </a:p>
        </p:txBody>
      </p:sp>
      <p:sp>
        <p:nvSpPr>
          <p:cNvPr id="230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7407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660232" y="8367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934838-3C79-4373-A76A-7C8C15726A1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01636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79388" y="274638"/>
            <a:ext cx="8856662" cy="64674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>
          <a:xfrm>
            <a:off x="6589713" y="6207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6A4134-BB2B-417D-9CCD-D67F85A0B5B4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25228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und Text üb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692150"/>
            <a:ext cx="8856662" cy="2947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79388" y="3792538"/>
            <a:ext cx="8856662" cy="29495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6589713" y="6207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490B01-D742-4F4C-A750-1A7D90625C9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28984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692150"/>
            <a:ext cx="8856662" cy="2947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388" y="3792538"/>
            <a:ext cx="8856662" cy="29495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6589713" y="6207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630B6EB-21AC-47B6-B145-E7004810589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77649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79388" y="692150"/>
            <a:ext cx="4351337" cy="2947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83125" y="692150"/>
            <a:ext cx="4352925" cy="2947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179388" y="3792538"/>
            <a:ext cx="4351337" cy="29495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83125" y="3792538"/>
            <a:ext cx="4352925" cy="29495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>
          <a:xfrm>
            <a:off x="6589713" y="6207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F3A806-9F99-4360-81A4-F6D760A3D1C4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" name="Rectangle 24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16871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, zwei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179388" y="692150"/>
            <a:ext cx="4351337" cy="2947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83125" y="692150"/>
            <a:ext cx="4352925" cy="2947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179388" y="3792538"/>
            <a:ext cx="8856662" cy="29495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6589713" y="6207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D16093-1DDA-4238-B912-1143E5A4B19B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261613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692150"/>
            <a:ext cx="4351337" cy="6049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25" y="692150"/>
            <a:ext cx="4352925" cy="6049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6589713" y="6207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84DDF35-BBDB-4090-B144-E37BB844F94B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138179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660232" y="8367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934838-3C79-4373-A76A-7C8C15726A1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4165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79388" y="692150"/>
            <a:ext cx="4351337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3125" y="692150"/>
            <a:ext cx="4352925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6660232" y="836712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E3CDA02-3DEE-445E-A3E0-13E63EFDB5C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899344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827085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7544" y="155679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</a:t>
            </a:r>
            <a:r>
              <a:rPr lang="de-DE" dirty="0" err="1" smtClean="0"/>
              <a:t>Kliken</a:t>
            </a:r>
            <a:r>
              <a:rPr lang="de-DE" dirty="0" smtClean="0"/>
              <a:t>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692150"/>
            <a:ext cx="4351337" cy="604996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051720" y="980728"/>
            <a:ext cx="4352925" cy="6049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accent4"/>
                </a:solidFill>
                <a:latin typeface="Arial" charset="0"/>
              </a:defRPr>
            </a:lvl1pPr>
          </a:lstStyle>
          <a:p>
            <a:r>
              <a:rPr lang="de-DE" smtClean="0"/>
              <a:t>© Skript IHK Bildungshaus Augsburg in Überarbeitung Christian 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929860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79388" y="692150"/>
            <a:ext cx="8856662" cy="6049963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89713" y="6207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5B6FA1-A0A5-41E5-BC80-9522F379978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942621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179388" y="692150"/>
            <a:ext cx="8856662" cy="6049963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89713" y="6207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A9CE77-55E5-4FF6-AD1C-94BB2EFDF4C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450149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692150"/>
            <a:ext cx="4351337" cy="604996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83125" y="692150"/>
            <a:ext cx="4352925" cy="6049963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6589713" y="6207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842281-F0DC-43C5-B230-C100B57CBCF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14661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79388" y="692150"/>
            <a:ext cx="4351337" cy="6049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83125" y="692150"/>
            <a:ext cx="4352925" cy="29479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83125" y="3792538"/>
            <a:ext cx="4352925" cy="29495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6589713" y="62071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9DAD62-C463-4479-B3ED-E78F70B0162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latin typeface="Arial" charset="0"/>
              </a:defRPr>
            </a:lvl1pPr>
          </a:lstStyle>
          <a:p>
            <a:r>
              <a:rPr lang="de-DE" dirty="0" smtClean="0"/>
              <a:t>© Skript IHK Bildungshaus Augsburg in Überarbeitung Christian </a:t>
            </a:r>
            <a:r>
              <a:rPr lang="de-DE" dirty="0" err="1" smtClean="0"/>
              <a:t>Zerle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439520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</a:schemeClr>
            </a:gs>
            <a:gs pos="25000">
              <a:srgbClr val="0070C0">
                <a:alpha val="92000"/>
                <a:lumMod val="66000"/>
              </a:srgbClr>
            </a:gs>
            <a:gs pos="29000">
              <a:srgbClr val="002060">
                <a:alpha val="27000"/>
                <a:lumMod val="100000"/>
              </a:srgbClr>
            </a:gs>
            <a:gs pos="5000">
              <a:srgbClr val="002060">
                <a:alpha val="87000"/>
                <a:lumMod val="78000"/>
                <a:lumOff val="22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80728"/>
            <a:ext cx="8856662" cy="5761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3"/>
            <a:endParaRPr lang="de-CH" dirty="0" smtClean="0"/>
          </a:p>
          <a:p>
            <a:pPr lvl="3"/>
            <a:endParaRPr lang="de-CH" dirty="0" smtClean="0"/>
          </a:p>
        </p:txBody>
      </p:sp>
      <p:sp>
        <p:nvSpPr>
          <p:cNvPr id="35863" name="Rectangle 23"/>
          <p:cNvSpPr>
            <a:spLocks noChangeArrowheads="1"/>
          </p:cNvSpPr>
          <p:nvPr userDrawn="1"/>
        </p:nvSpPr>
        <p:spPr bwMode="auto">
          <a:xfrm>
            <a:off x="6877050" y="188913"/>
            <a:ext cx="21336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r"/>
            <a:r>
              <a:rPr lang="de-DE" sz="1200" dirty="0">
                <a:solidFill>
                  <a:schemeClr val="accent4"/>
                </a:solidFill>
                <a:latin typeface="Arial" charset="0"/>
              </a:rPr>
              <a:t>Folie </a:t>
            </a:r>
            <a:fld id="{A64BFE56-506C-4BCC-9A77-BF5D4F975A88}" type="slidenum">
              <a:rPr lang="de-DE" sz="1200">
                <a:solidFill>
                  <a:schemeClr val="accent4"/>
                </a:solidFill>
                <a:latin typeface="Arial" charset="0"/>
              </a:rPr>
              <a:pPr algn="r"/>
              <a:t>‹Nr.›</a:t>
            </a:fld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35864" name="Rectangle 2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0" y="0"/>
            <a:ext cx="2743677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de-DE" dirty="0" smtClean="0"/>
              <a:t>© </a:t>
            </a:r>
            <a:r>
              <a:rPr lang="de-DE" dirty="0" smtClean="0">
                <a:solidFill>
                  <a:schemeClr val="accent4"/>
                </a:solidFill>
              </a:rPr>
              <a:t>Skript IHK Bildungshaus Augsburg in Überarbeitung Christian </a:t>
            </a:r>
            <a:r>
              <a:rPr lang="de-DE" dirty="0" err="1" smtClean="0">
                <a:solidFill>
                  <a:schemeClr val="accent4"/>
                </a:solidFill>
              </a:rPr>
              <a:t>Zerle</a:t>
            </a:r>
            <a:endParaRPr lang="de-DE" dirty="0">
              <a:solidFill>
                <a:schemeClr val="accent4"/>
              </a:solidFill>
            </a:endParaRPr>
          </a:p>
        </p:txBody>
      </p:sp>
      <p:pic>
        <p:nvPicPr>
          <p:cNvPr id="17" name="Picture 2" descr="C:\Users\Christian Zerle\Pictures\Logo ZC 2.jpg"/>
          <p:cNvPicPr>
            <a:picLocks noChangeAspect="1" noChangeArrowheads="1"/>
          </p:cNvPicPr>
          <p:nvPr userDrawn="1"/>
        </p:nvPicPr>
        <p:blipFill rotWithShape="1">
          <a:blip r:embed="rId17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7" t="8294" r="9921" b="3832"/>
          <a:stretch/>
        </p:blipFill>
        <p:spPr bwMode="auto">
          <a:xfrm>
            <a:off x="7236694" y="240569"/>
            <a:ext cx="719286" cy="6174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690" r:id="rId2"/>
    <p:sldLayoutId id="2147483692" r:id="rId3"/>
    <p:sldLayoutId id="2147483695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</p:sldLayoutIdLst>
  <p:transition>
    <p:random/>
  </p:transition>
  <p:timing>
    <p:tnLst>
      <p:par>
        <p:cTn id="1" dur="indefinite" restart="never" nodeType="tmRoot"/>
      </p:par>
    </p:tnLst>
  </p:timing>
  <p:hf sldNum="0" hdr="0"/>
  <p:txStyles>
    <p:titleStyle>
      <a:lvl1pPr algn="ct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defRPr sz="2000"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2420888"/>
            <a:ext cx="8135938" cy="409262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de-DE" sz="2400" b="1" dirty="0" smtClean="0">
                <a:solidFill>
                  <a:schemeClr val="bg2"/>
                </a:solidFill>
                <a:effectLst/>
              </a:rPr>
              <a:t>Anstöße für die Organisationsentwicklung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de-DE" sz="1800" u="sng" dirty="0">
              <a:solidFill>
                <a:schemeClr val="bg2"/>
              </a:solidFill>
              <a:effectLst/>
            </a:endParaRPr>
          </a:p>
          <a:p>
            <a:pPr lvl="2" algn="just">
              <a:lnSpc>
                <a:spcPct val="90000"/>
              </a:lnSpc>
            </a:pPr>
            <a:r>
              <a:rPr lang="de-DE" dirty="0" smtClean="0">
                <a:solidFill>
                  <a:schemeClr val="bg2"/>
                </a:solidFill>
                <a:effectLst/>
              </a:rPr>
              <a:t>Veränderte Marktbedingungen und Kundenwünsche</a:t>
            </a:r>
          </a:p>
          <a:p>
            <a:pPr lvl="2" algn="just">
              <a:lnSpc>
                <a:spcPct val="90000"/>
              </a:lnSpc>
            </a:pPr>
            <a:r>
              <a:rPr lang="de-DE" dirty="0" smtClean="0">
                <a:solidFill>
                  <a:schemeClr val="bg2"/>
                </a:solidFill>
                <a:effectLst/>
              </a:rPr>
              <a:t>Höhere Anforderungen an die Flexibilität der Produktion</a:t>
            </a:r>
          </a:p>
          <a:p>
            <a:pPr lvl="2" algn="just">
              <a:lnSpc>
                <a:spcPct val="90000"/>
              </a:lnSpc>
            </a:pPr>
            <a:r>
              <a:rPr lang="de-DE" dirty="0" smtClean="0">
                <a:solidFill>
                  <a:schemeClr val="bg2"/>
                </a:solidFill>
                <a:effectLst/>
              </a:rPr>
              <a:t>Kontinuierliche Verbesserung von Arbeitsabläufen</a:t>
            </a:r>
          </a:p>
          <a:p>
            <a:pPr lvl="2" algn="just">
              <a:lnSpc>
                <a:spcPct val="90000"/>
              </a:lnSpc>
            </a:pPr>
            <a:r>
              <a:rPr lang="de-DE" dirty="0" smtClean="0">
                <a:solidFill>
                  <a:schemeClr val="bg2"/>
                </a:solidFill>
                <a:effectLst/>
              </a:rPr>
              <a:t>Schnellere Informationsflüsse und Optimierung der Kommunikation</a:t>
            </a:r>
          </a:p>
          <a:p>
            <a:pPr lvl="2" algn="just">
              <a:lnSpc>
                <a:spcPct val="90000"/>
              </a:lnSpc>
            </a:pPr>
            <a:r>
              <a:rPr lang="de-DE" dirty="0" smtClean="0">
                <a:solidFill>
                  <a:schemeClr val="bg2"/>
                </a:solidFill>
                <a:effectLst/>
              </a:rPr>
              <a:t>Leistungsfähige Mitarbeiter durch veränderte Qualifikationen</a:t>
            </a:r>
          </a:p>
          <a:p>
            <a:pPr lvl="2" algn="just">
              <a:lnSpc>
                <a:spcPct val="90000"/>
              </a:lnSpc>
            </a:pPr>
            <a:r>
              <a:rPr lang="de-DE" dirty="0" smtClean="0">
                <a:solidFill>
                  <a:schemeClr val="bg2"/>
                </a:solidFill>
                <a:effectLst/>
              </a:rPr>
              <a:t>Zusammenschluss von Unternehmen</a:t>
            </a:r>
            <a:endParaRPr lang="de-DE" dirty="0">
              <a:solidFill>
                <a:schemeClr val="bg2"/>
              </a:solidFill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3.0   Nutzen und Möglichkeiten der 	    		    	  Organisationsentwicklung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3.1.1 Grundgedanken der Organisationsentwicklung</a:t>
            </a:r>
            <a:endParaRPr lang="de-DE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664898"/>
            <a:ext cx="8443664" cy="3932454"/>
          </a:xfrm>
        </p:spPr>
        <p:txBody>
          <a:bodyPr/>
          <a:lstStyle/>
          <a:p>
            <a:pPr marL="114300" indent="0" algn="just">
              <a:lnSpc>
                <a:spcPct val="90000"/>
              </a:lnSpc>
              <a:buNone/>
            </a:pPr>
            <a:endParaRPr lang="de-DE" sz="2000" b="1" dirty="0" smtClean="0">
              <a:solidFill>
                <a:schemeClr val="bg2"/>
              </a:solidFill>
              <a:effectLst/>
            </a:endParaRP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Kommunikation ist der Austausch von Informationen zwischen Menschen. Es ist das wichtigste Führungsmittel. Kommunikationsstrukturen spiegeln die Gesamtheit der Kommunikationsbeziehungen und –</a:t>
            </a:r>
            <a:r>
              <a:rPr lang="de-DE" sz="2000" b="1" dirty="0" err="1" smtClean="0">
                <a:solidFill>
                  <a:schemeClr val="bg2"/>
                </a:solidFill>
                <a:effectLst/>
              </a:rPr>
              <a:t>wege</a:t>
            </a:r>
            <a:r>
              <a:rPr lang="de-DE" sz="2000" b="1" dirty="0" smtClean="0">
                <a:solidFill>
                  <a:schemeClr val="bg2"/>
                </a:solidFill>
                <a:effectLst/>
              </a:rPr>
              <a:t> innerhalb einer Organisation wider.</a:t>
            </a:r>
          </a:p>
          <a:p>
            <a:pPr marL="114300" indent="0" algn="just">
              <a:lnSpc>
                <a:spcPct val="90000"/>
              </a:lnSpc>
              <a:buNone/>
            </a:pPr>
            <a:endParaRPr lang="de-DE" sz="2000" b="1" u="sng" dirty="0">
              <a:solidFill>
                <a:schemeClr val="bg2"/>
              </a:solidFill>
              <a:effectLst/>
            </a:endParaRPr>
          </a:p>
          <a:p>
            <a:pPr marL="857250" lvl="1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Kreisstruktur</a:t>
            </a:r>
          </a:p>
          <a:p>
            <a:pPr marL="857250" lvl="1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Kettenstruktur</a:t>
            </a:r>
          </a:p>
          <a:p>
            <a:pPr marL="857250" lvl="1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Sternstruktur</a:t>
            </a:r>
          </a:p>
          <a:p>
            <a:pPr marL="857250" lvl="1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Netzstruktur / Vollstruktur</a:t>
            </a:r>
          </a:p>
          <a:p>
            <a:pPr marL="857250" lvl="1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de-DE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3.2   Organisationsentwicklung als Mittel für 	   	   	   Veränderungsprozesse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3.2.2 Wandel der Organisations-  und 	 	  	         Kommunikationsstrukturen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22209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664898"/>
            <a:ext cx="8443664" cy="3932454"/>
          </a:xfrm>
        </p:spPr>
        <p:txBody>
          <a:bodyPr/>
          <a:lstStyle/>
          <a:p>
            <a:pPr marL="114300" indent="0" algn="just">
              <a:lnSpc>
                <a:spcPct val="90000"/>
              </a:lnSpc>
              <a:buNone/>
            </a:pPr>
            <a:endParaRPr lang="de-DE" sz="2000" b="1" dirty="0" smtClean="0">
              <a:solidFill>
                <a:schemeClr val="bg2"/>
              </a:solidFill>
              <a:effectLst/>
            </a:endParaRP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2400" b="1" dirty="0" smtClean="0">
                <a:solidFill>
                  <a:schemeClr val="bg2"/>
                </a:solidFill>
                <a:effectLst/>
              </a:rPr>
              <a:t>Ursachen für Kommunikationsstörungen</a:t>
            </a:r>
          </a:p>
          <a:p>
            <a:pPr marL="114300" indent="0" algn="just">
              <a:lnSpc>
                <a:spcPct val="90000"/>
              </a:lnSpc>
              <a:buNone/>
            </a:pPr>
            <a:endParaRPr lang="de-DE" sz="2400" b="1" dirty="0" smtClean="0">
              <a:solidFill>
                <a:schemeClr val="bg2"/>
              </a:solidFill>
              <a:effectLst/>
            </a:endParaRP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Es werden Wertvorstellungen bzw. Gefühle des Gesprächspartners verletzt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Vorurteile und Missverständnisse bestimmen das Gespräch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Voreingenommenheit aufgrund gestörter zwischenmenschlicher Beziehungen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Das gesprochene Wort entspricht nicht der Mimik und Körpersprache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Gesprächspartner reden aneinander vorbei, da sie von einem unterschiedlichen Informationsstand ausgehen</a:t>
            </a:r>
            <a:endParaRPr lang="de-DE" sz="2000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3.2   Organisationsentwicklung als Mittel für 	   	   	   Veränderungsprozesse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3.2.2 Wandel der Organisations-  und 	 	  	         Kommunikationsstrukturen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45103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664898"/>
            <a:ext cx="8443664" cy="3932454"/>
          </a:xfrm>
        </p:spPr>
        <p:txBody>
          <a:bodyPr/>
          <a:lstStyle/>
          <a:p>
            <a:pPr marL="114300" indent="0" algn="just">
              <a:lnSpc>
                <a:spcPct val="90000"/>
              </a:lnSpc>
              <a:buNone/>
            </a:pPr>
            <a:endParaRPr lang="de-DE" sz="2000" b="1" dirty="0" smtClean="0">
              <a:solidFill>
                <a:schemeClr val="bg2"/>
              </a:solidFill>
              <a:effectLst/>
            </a:endParaRP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2400" b="1" dirty="0" smtClean="0">
                <a:solidFill>
                  <a:schemeClr val="bg2"/>
                </a:solidFill>
                <a:effectLst/>
              </a:rPr>
              <a:t>Vermeidung von Kommunikationsstörungen</a:t>
            </a:r>
          </a:p>
          <a:p>
            <a:pPr marL="114300" indent="0" algn="just">
              <a:lnSpc>
                <a:spcPct val="90000"/>
              </a:lnSpc>
              <a:buNone/>
            </a:pPr>
            <a:endParaRPr lang="de-DE" sz="2400" b="1" dirty="0" smtClean="0">
              <a:solidFill>
                <a:schemeClr val="bg2"/>
              </a:solidFill>
              <a:effectLst/>
            </a:endParaRP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Vermeidung einer Informationsüberflutung (Dosierung der Informationsmenge)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Auswahl der für den jeweiligen Empfänger relevanten Informationen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Offenlegung der Informationsziele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Wiederholung wichtiger Aspekte der Information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Kommentierung des Kommunikationsvorganges durch Feedback</a:t>
            </a:r>
            <a:endParaRPr lang="de-DE" sz="2000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3.2   Organisationsentwicklung als Mittel für 	   	   	   Veränderungsprozesse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3.2.2 Wandel der Organisations-  und 	 	  	         Kommunikationsstrukturen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836056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2194198"/>
            <a:ext cx="8712968" cy="445266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de-DE" sz="2800" b="1" dirty="0" smtClean="0">
                <a:solidFill>
                  <a:schemeClr val="bg2"/>
                </a:solidFill>
                <a:effectLst/>
              </a:rPr>
              <a:t>Wege der Organisationsentwicklung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de-DE" sz="800" u="sng" dirty="0">
              <a:solidFill>
                <a:schemeClr val="bg2"/>
              </a:solidFill>
              <a:effectLst/>
            </a:endParaRPr>
          </a:p>
          <a:p>
            <a:pPr lvl="2" algn="just">
              <a:lnSpc>
                <a:spcPct val="90000"/>
              </a:lnSpc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Prozesserneuerung (Veränderungsmanagement)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dirty="0" smtClean="0">
                <a:solidFill>
                  <a:schemeClr val="bg2"/>
                </a:solidFill>
                <a:effectLst/>
              </a:rPr>
              <a:t>Eine umfassende Neugestaltung der Organisation in kurzem Zeitraum (Business </a:t>
            </a:r>
            <a:r>
              <a:rPr lang="de-DE" dirty="0" err="1" smtClean="0">
                <a:solidFill>
                  <a:schemeClr val="bg2"/>
                </a:solidFill>
                <a:effectLst/>
              </a:rPr>
              <a:t>Process</a:t>
            </a:r>
            <a:r>
              <a:rPr lang="de-DE" dirty="0" smtClean="0">
                <a:solidFill>
                  <a:schemeClr val="bg2"/>
                </a:solidFill>
                <a:effectLst/>
              </a:rPr>
              <a:t> Reengineering –BPR, Lean-Management) </a:t>
            </a:r>
          </a:p>
          <a:p>
            <a:pPr marL="1371600" lvl="3" indent="0" algn="just">
              <a:lnSpc>
                <a:spcPct val="90000"/>
              </a:lnSpc>
            </a:pPr>
            <a:r>
              <a:rPr lang="de-DE" dirty="0" smtClean="0">
                <a:solidFill>
                  <a:schemeClr val="bg2"/>
                </a:solidFill>
                <a:effectLst/>
              </a:rPr>
              <a:t>Revitalisierung, Restrukturierung, Erneuerung, Einstellungsänderung</a:t>
            </a:r>
          </a:p>
          <a:p>
            <a:pPr marL="1371600" lvl="3" indent="0" algn="just">
              <a:lnSpc>
                <a:spcPct val="90000"/>
              </a:lnSpc>
            </a:pPr>
            <a:endParaRPr lang="de-DE" sz="800" dirty="0" smtClean="0">
              <a:solidFill>
                <a:schemeClr val="bg2"/>
              </a:solidFill>
              <a:effectLst/>
            </a:endParaRPr>
          </a:p>
          <a:p>
            <a:pPr lvl="2" algn="just">
              <a:lnSpc>
                <a:spcPct val="90000"/>
              </a:lnSpc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Prozessverbesserung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dirty="0" smtClean="0">
                <a:solidFill>
                  <a:schemeClr val="bg2"/>
                </a:solidFill>
                <a:effectLst/>
              </a:rPr>
              <a:t>In kleinen Schritten kontinuierliche Optimierung (Kaizen, Total Cycle Time, Six Sigma)</a:t>
            </a:r>
          </a:p>
          <a:p>
            <a:pPr marL="1371600" lvl="3" indent="0" algn="just">
              <a:lnSpc>
                <a:spcPct val="90000"/>
              </a:lnSpc>
            </a:pPr>
            <a:r>
              <a:rPr lang="de-DE" dirty="0" smtClean="0">
                <a:solidFill>
                  <a:schemeClr val="bg2"/>
                </a:solidFill>
                <a:effectLst/>
              </a:rPr>
              <a:t>Standardisierung von Abläufen, Verbesserung von Ordnung und </a:t>
            </a:r>
            <a:r>
              <a:rPr lang="de-DE" dirty="0" err="1" smtClean="0">
                <a:solidFill>
                  <a:schemeClr val="bg2"/>
                </a:solidFill>
                <a:effectLst/>
              </a:rPr>
              <a:t>Sauberkeit,Vermeidung</a:t>
            </a:r>
            <a:r>
              <a:rPr lang="de-DE" dirty="0" smtClean="0">
                <a:solidFill>
                  <a:schemeClr val="bg2"/>
                </a:solidFill>
                <a:effectLst/>
              </a:rPr>
              <a:t> von Verschwendung, Reduzierung von Prozesszeiten, Null-Fehler-Qualität</a:t>
            </a:r>
            <a:endParaRPr lang="de-DE" dirty="0">
              <a:solidFill>
                <a:schemeClr val="bg2"/>
              </a:solidFill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3.0   Nutzen und Möglichkeiten der 	    		    	  Organisationsentwicklung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3.1.1 Grundgedanken der Organisationsentwicklung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34756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2234011"/>
            <a:ext cx="8712968" cy="445266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de-DE" sz="800" u="sng" dirty="0">
              <a:solidFill>
                <a:schemeClr val="bg2"/>
              </a:solidFill>
              <a:effectLst/>
            </a:endParaRPr>
          </a:p>
          <a:p>
            <a:pPr lvl="2" algn="just">
              <a:lnSpc>
                <a:spcPct val="90000"/>
              </a:lnSpc>
            </a:pPr>
            <a:r>
              <a:rPr lang="de-DE" b="1" dirty="0" err="1" smtClean="0">
                <a:solidFill>
                  <a:schemeClr val="bg2"/>
                </a:solidFill>
                <a:effectLst/>
              </a:rPr>
              <a:t>Bottum-up</a:t>
            </a:r>
            <a:r>
              <a:rPr lang="de-DE" b="1" dirty="0" smtClean="0">
                <a:solidFill>
                  <a:schemeClr val="bg2"/>
                </a:solidFill>
                <a:effectLst/>
              </a:rPr>
              <a:t> Ansatz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>
                <a:solidFill>
                  <a:schemeClr val="bg2"/>
                </a:solidFill>
                <a:effectLst/>
              </a:rPr>
              <a:t>Veränderungen beginnen bei den </a:t>
            </a:r>
            <a:r>
              <a:rPr lang="de-DE" sz="2000" dirty="0" smtClean="0">
                <a:solidFill>
                  <a:schemeClr val="bg2"/>
                </a:solidFill>
                <a:effectLst/>
              </a:rPr>
              <a:t>niedrigsten </a:t>
            </a:r>
            <a:r>
              <a:rPr lang="de-DE" sz="2000" dirty="0" err="1">
                <a:solidFill>
                  <a:schemeClr val="bg2"/>
                </a:solidFill>
                <a:effectLst/>
              </a:rPr>
              <a:t>Hirarchieebenen</a:t>
            </a:r>
            <a:r>
              <a:rPr lang="de-DE" sz="2000" dirty="0">
                <a:solidFill>
                  <a:schemeClr val="bg2"/>
                </a:solidFill>
                <a:effectLst/>
              </a:rPr>
              <a:t> </a:t>
            </a:r>
            <a:endParaRPr lang="de-DE" sz="2000" dirty="0" smtClean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(</a:t>
            </a:r>
            <a:r>
              <a:rPr lang="de-DE" sz="2000" dirty="0">
                <a:solidFill>
                  <a:schemeClr val="bg2"/>
                </a:solidFill>
                <a:effectLst/>
              </a:rPr>
              <a:t>Detailplanung als Ausganspunkt).</a:t>
            </a:r>
          </a:p>
          <a:p>
            <a:pPr marL="914400" lvl="2" indent="0" algn="just">
              <a:lnSpc>
                <a:spcPct val="90000"/>
              </a:lnSpc>
              <a:buNone/>
            </a:pPr>
            <a:endParaRPr lang="de-DE" b="1" dirty="0" smtClean="0">
              <a:solidFill>
                <a:schemeClr val="bg2"/>
              </a:solidFill>
              <a:effectLst/>
            </a:endParaRPr>
          </a:p>
          <a:p>
            <a:pPr lvl="2" algn="just">
              <a:lnSpc>
                <a:spcPct val="90000"/>
              </a:lnSpc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Top-down Ansatz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>
                <a:solidFill>
                  <a:schemeClr val="bg2"/>
                </a:solidFill>
                <a:effectLst/>
              </a:rPr>
              <a:t>Veränderungen beginnen an der Spitze </a:t>
            </a:r>
            <a:endParaRPr lang="de-DE" sz="2000" dirty="0" smtClean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der </a:t>
            </a:r>
            <a:r>
              <a:rPr lang="de-DE" sz="2000" dirty="0" err="1">
                <a:solidFill>
                  <a:schemeClr val="bg2"/>
                </a:solidFill>
                <a:effectLst/>
              </a:rPr>
              <a:t>Hirarchie</a:t>
            </a:r>
            <a:r>
              <a:rPr lang="de-DE" sz="2000" dirty="0">
                <a:solidFill>
                  <a:schemeClr val="bg2"/>
                </a:solidFill>
                <a:effectLst/>
              </a:rPr>
              <a:t> und gehen bis zur untersten </a:t>
            </a:r>
            <a:endParaRPr lang="de-DE" sz="2000" dirty="0" smtClean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Ebene </a:t>
            </a:r>
            <a:r>
              <a:rPr lang="de-DE" sz="2000" dirty="0">
                <a:solidFill>
                  <a:schemeClr val="bg2"/>
                </a:solidFill>
                <a:effectLst/>
              </a:rPr>
              <a:t>(wenig </a:t>
            </a:r>
            <a:r>
              <a:rPr lang="de-DE" sz="2000" dirty="0" smtClean="0">
                <a:solidFill>
                  <a:schemeClr val="bg2"/>
                </a:solidFill>
                <a:effectLst/>
              </a:rPr>
              <a:t>Umsetzungswiderstände.</a:t>
            </a:r>
            <a:endParaRPr lang="de-DE" sz="2000" dirty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endParaRPr lang="de-DE" sz="2000" b="1" dirty="0" smtClean="0">
              <a:solidFill>
                <a:schemeClr val="bg2"/>
              </a:solidFill>
              <a:effectLst/>
            </a:endParaRPr>
          </a:p>
          <a:p>
            <a:pPr lvl="2" algn="just">
              <a:lnSpc>
                <a:spcPct val="90000"/>
              </a:lnSpc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Gegenstromansatz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Vereinigt die Vorteile der u.a. Ansätze.</a:t>
            </a:r>
            <a:endParaRPr lang="de-DE" sz="2000" dirty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endParaRPr lang="de-DE" dirty="0">
              <a:solidFill>
                <a:schemeClr val="bg2"/>
              </a:solidFill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3.0   Nutzen und Möglichkeiten der 	    		    	  Organisationsentwicklung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3.1.2 Ansätze der  Organisationsentwicklung</a:t>
            </a:r>
            <a:endParaRPr lang="de-DE" dirty="0"/>
          </a:p>
        </p:txBody>
      </p:sp>
      <p:sp>
        <p:nvSpPr>
          <p:cNvPr id="2" name="Gleichschenkliges Dreieck 1"/>
          <p:cNvSpPr/>
          <p:nvPr/>
        </p:nvSpPr>
        <p:spPr>
          <a:xfrm>
            <a:off x="7452320" y="4046376"/>
            <a:ext cx="872480" cy="962000"/>
          </a:xfrm>
          <a:prstGeom prst="triangle">
            <a:avLst/>
          </a:prstGeom>
          <a:gradFill flip="none" rotWithShape="1">
            <a:gsLst>
              <a:gs pos="0">
                <a:schemeClr val="tx1">
                  <a:lumMod val="73000"/>
                  <a:alpha val="99000"/>
                </a:schemeClr>
              </a:gs>
              <a:gs pos="7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Gleichschenkliges Dreieck 7"/>
          <p:cNvSpPr/>
          <p:nvPr/>
        </p:nvSpPr>
        <p:spPr>
          <a:xfrm>
            <a:off x="7452320" y="2337792"/>
            <a:ext cx="872480" cy="962000"/>
          </a:xfrm>
          <a:prstGeom prst="triangle">
            <a:avLst/>
          </a:prstGeom>
          <a:gradFill flip="none" rotWithShape="1">
            <a:gsLst>
              <a:gs pos="0">
                <a:schemeClr val="tx1">
                  <a:lumMod val="73000"/>
                  <a:alpha val="99000"/>
                </a:schemeClr>
              </a:gs>
              <a:gs pos="70000">
                <a:schemeClr val="accent1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Gleichschenkliges Dreieck 8"/>
          <p:cNvSpPr/>
          <p:nvPr/>
        </p:nvSpPr>
        <p:spPr>
          <a:xfrm>
            <a:off x="7452320" y="5552070"/>
            <a:ext cx="872480" cy="962000"/>
          </a:xfrm>
          <a:prstGeom prst="triangle">
            <a:avLst/>
          </a:prstGeom>
          <a:gradFill flip="none" rotWithShape="1">
            <a:gsLst>
              <a:gs pos="25000">
                <a:schemeClr val="accent1">
                  <a:lumMod val="60000"/>
                  <a:lumOff val="40000"/>
                </a:schemeClr>
              </a:gs>
              <a:gs pos="40000">
                <a:schemeClr val="tx1">
                  <a:lumMod val="75000"/>
                </a:schemeClr>
              </a:gs>
              <a:gs pos="61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30469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2234011"/>
            <a:ext cx="8712968" cy="4452665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de-DE" sz="800" u="sng" dirty="0">
              <a:solidFill>
                <a:schemeClr val="bg2"/>
              </a:solidFill>
              <a:effectLst/>
            </a:endParaRPr>
          </a:p>
          <a:p>
            <a:pPr lvl="2" algn="just">
              <a:lnSpc>
                <a:spcPct val="90000"/>
              </a:lnSpc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Wissen, Können und Ideen der Mitarbeiter müssen Grundlage des Problemlösungsprozesses sein</a:t>
            </a:r>
          </a:p>
          <a:p>
            <a:pPr marL="914400" lvl="2" indent="0" algn="just">
              <a:lnSpc>
                <a:spcPct val="90000"/>
              </a:lnSpc>
              <a:buNone/>
            </a:pPr>
            <a:endParaRPr lang="de-DE" sz="800" b="1" dirty="0" smtClean="0">
              <a:solidFill>
                <a:schemeClr val="bg2"/>
              </a:solidFill>
              <a:effectLst/>
            </a:endParaRPr>
          </a:p>
          <a:p>
            <a:pPr lvl="2" algn="just">
              <a:lnSpc>
                <a:spcPct val="90000"/>
              </a:lnSpc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Organisationsformen entwickeln, die einen regelmäßigen Gedankenaustausch ermöglichen</a:t>
            </a:r>
          </a:p>
          <a:p>
            <a:pPr lvl="2" algn="just">
              <a:lnSpc>
                <a:spcPct val="90000"/>
              </a:lnSpc>
            </a:pPr>
            <a:endParaRPr lang="de-DE" sz="800" b="1" dirty="0" smtClean="0">
              <a:solidFill>
                <a:schemeClr val="bg2"/>
              </a:solidFill>
              <a:effectLst/>
            </a:endParaRPr>
          </a:p>
          <a:p>
            <a:pPr lvl="2" algn="just">
              <a:lnSpc>
                <a:spcPct val="90000"/>
              </a:lnSpc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Mitarbeiter unterschiedlicher </a:t>
            </a:r>
            <a:r>
              <a:rPr lang="de-DE" b="1" dirty="0" err="1" smtClean="0">
                <a:solidFill>
                  <a:schemeClr val="bg2"/>
                </a:solidFill>
                <a:effectLst/>
              </a:rPr>
              <a:t>Hirarchieebnen</a:t>
            </a:r>
            <a:r>
              <a:rPr lang="de-DE" b="1" dirty="0" smtClean="0">
                <a:solidFill>
                  <a:schemeClr val="bg2"/>
                </a:solidFill>
                <a:effectLst/>
              </a:rPr>
              <a:t>  zusammenbringen und deren Kommunikation fördern</a:t>
            </a:r>
          </a:p>
          <a:p>
            <a:pPr lvl="2" algn="just">
              <a:lnSpc>
                <a:spcPct val="90000"/>
              </a:lnSpc>
            </a:pPr>
            <a:endParaRPr lang="de-DE" sz="800" b="1" dirty="0" smtClean="0">
              <a:solidFill>
                <a:schemeClr val="bg2"/>
              </a:solidFill>
              <a:effectLst/>
            </a:endParaRPr>
          </a:p>
          <a:p>
            <a:pPr lvl="2" algn="just">
              <a:lnSpc>
                <a:spcPct val="90000"/>
              </a:lnSpc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Meetings zielorientiert mit Moderation führen</a:t>
            </a:r>
          </a:p>
          <a:p>
            <a:pPr lvl="2" algn="just">
              <a:lnSpc>
                <a:spcPct val="90000"/>
              </a:lnSpc>
            </a:pPr>
            <a:endParaRPr lang="de-DE" sz="800" b="1" dirty="0" smtClean="0">
              <a:solidFill>
                <a:schemeClr val="bg2"/>
              </a:solidFill>
              <a:effectLst/>
            </a:endParaRPr>
          </a:p>
          <a:p>
            <a:pPr lvl="2" algn="just">
              <a:lnSpc>
                <a:spcPct val="90000"/>
              </a:lnSpc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Problemanalyse und Entwicklung von Lösungen an den Zielen der Abteilung/des Unternehmens </a:t>
            </a:r>
            <a:r>
              <a:rPr lang="de-DE" b="1" dirty="0" err="1" smtClean="0">
                <a:solidFill>
                  <a:schemeClr val="bg2"/>
                </a:solidFill>
                <a:effectLst/>
              </a:rPr>
              <a:t>ausrichen</a:t>
            </a:r>
            <a:r>
              <a:rPr lang="de-DE" b="1" dirty="0" smtClean="0">
                <a:solidFill>
                  <a:schemeClr val="bg2"/>
                </a:solidFill>
                <a:effectLst/>
              </a:rPr>
              <a:t> </a:t>
            </a:r>
            <a:endParaRPr lang="de-DE" dirty="0">
              <a:solidFill>
                <a:schemeClr val="bg2"/>
              </a:solidFill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3.0   Nutzen und Möglichkeiten der 	    		    	  Organisationsentwicklung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3.1.2 Erfolgsfaktoren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37148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2234011"/>
            <a:ext cx="8712968" cy="4452665"/>
          </a:xfrm>
        </p:spPr>
        <p:txBody>
          <a:bodyPr/>
          <a:lstStyle/>
          <a:p>
            <a:pPr marL="914400" lvl="2" indent="0" algn="just">
              <a:lnSpc>
                <a:spcPct val="90000"/>
              </a:lnSpc>
              <a:buNone/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1. Phase: Auftauen der Organisation (</a:t>
            </a:r>
            <a:r>
              <a:rPr lang="de-DE" b="1" dirty="0" err="1" smtClean="0">
                <a:solidFill>
                  <a:schemeClr val="bg2"/>
                </a:solidFill>
                <a:effectLst/>
              </a:rPr>
              <a:t>Unfreezing</a:t>
            </a:r>
            <a:r>
              <a:rPr lang="de-DE" b="1" dirty="0" smtClean="0">
                <a:solidFill>
                  <a:schemeClr val="bg2"/>
                </a:solidFill>
                <a:effectLst/>
              </a:rPr>
              <a:t>)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	</a:t>
            </a:r>
            <a:r>
              <a:rPr lang="de-DE" sz="2000" dirty="0" smtClean="0">
                <a:solidFill>
                  <a:schemeClr val="bg2"/>
                </a:solidFill>
                <a:effectLst/>
              </a:rPr>
              <a:t>Information der Mitarbeiter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	Einbinden in Aktivitäten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	Abbau von Ängsten und Widerständen</a:t>
            </a:r>
            <a:endParaRPr lang="de-DE" sz="800" b="1" dirty="0" smtClean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2. Phase: Veränderung der Organisation (</a:t>
            </a:r>
            <a:r>
              <a:rPr lang="de-DE" b="1" dirty="0" err="1" smtClean="0">
                <a:solidFill>
                  <a:schemeClr val="bg2"/>
                </a:solidFill>
                <a:effectLst/>
              </a:rPr>
              <a:t>Moving</a:t>
            </a:r>
            <a:r>
              <a:rPr lang="de-DE" b="1" dirty="0" smtClean="0">
                <a:solidFill>
                  <a:schemeClr val="bg2"/>
                </a:solidFill>
                <a:effectLst/>
              </a:rPr>
              <a:t>)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b="1" dirty="0">
                <a:solidFill>
                  <a:schemeClr val="bg2"/>
                </a:solidFill>
                <a:effectLst/>
              </a:rPr>
              <a:t>	</a:t>
            </a:r>
            <a:r>
              <a:rPr lang="de-DE" sz="2000" dirty="0" smtClean="0">
                <a:solidFill>
                  <a:schemeClr val="bg2"/>
                </a:solidFill>
                <a:effectLst/>
              </a:rPr>
              <a:t>Erprobung neuer Verhaltensweisen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	Einbindung der Mitarbeiter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	Identifizierung mit dem Wandel</a:t>
            </a:r>
            <a:endParaRPr lang="de-DE" sz="2000" b="1" dirty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3. Phase: Einfrieren der Neuerungen (</a:t>
            </a:r>
            <a:r>
              <a:rPr lang="de-DE" b="1" dirty="0" err="1" smtClean="0">
                <a:solidFill>
                  <a:schemeClr val="bg2"/>
                </a:solidFill>
                <a:effectLst/>
              </a:rPr>
              <a:t>Refreezing</a:t>
            </a:r>
            <a:r>
              <a:rPr lang="de-DE" b="1" dirty="0" smtClean="0">
                <a:solidFill>
                  <a:schemeClr val="bg2"/>
                </a:solidFill>
                <a:effectLst/>
              </a:rPr>
              <a:t>)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b="1" dirty="0">
                <a:solidFill>
                  <a:schemeClr val="bg2"/>
                </a:solidFill>
                <a:effectLst/>
              </a:rPr>
              <a:t>	</a:t>
            </a:r>
            <a:r>
              <a:rPr lang="de-DE" sz="2000" dirty="0" smtClean="0">
                <a:solidFill>
                  <a:schemeClr val="bg2"/>
                </a:solidFill>
                <a:effectLst/>
              </a:rPr>
              <a:t>Stabilisierung der Neuerungen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	Auswertung der Erfahrungen mit der Änderung</a:t>
            </a: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	Neue Anpassung und Verbesserungen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3.0   Nutzen und Möglichkeiten der 	    		    	  Organisationsentwicklung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3.1.3 Das 3 Phasen des Organisationszyklus - Lewin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83681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2234011"/>
            <a:ext cx="8712968" cy="4452665"/>
          </a:xfrm>
        </p:spPr>
        <p:txBody>
          <a:bodyPr/>
          <a:lstStyle/>
          <a:p>
            <a:pPr marL="914400" lvl="2" indent="0" algn="just">
              <a:lnSpc>
                <a:spcPct val="90000"/>
              </a:lnSpc>
              <a:buNone/>
            </a:pPr>
            <a:endParaRPr lang="de-DE" b="1" dirty="0" smtClean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1. Phase: Situationsanalyse</a:t>
            </a:r>
            <a:endParaRPr lang="de-DE" sz="800" b="1" dirty="0" smtClean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endParaRPr lang="de-DE" b="1" dirty="0" smtClean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2. Phase: Zielformulierung</a:t>
            </a:r>
            <a:endParaRPr lang="de-DE" sz="2000" b="1" dirty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endParaRPr lang="de-DE" b="1" dirty="0" smtClean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3</a:t>
            </a:r>
            <a:r>
              <a:rPr lang="de-DE" b="1" dirty="0">
                <a:solidFill>
                  <a:schemeClr val="bg2"/>
                </a:solidFill>
                <a:effectLst/>
              </a:rPr>
              <a:t>. Phase: Lösungen</a:t>
            </a:r>
          </a:p>
          <a:p>
            <a:pPr marL="914400" lvl="2" indent="0" algn="just">
              <a:lnSpc>
                <a:spcPct val="90000"/>
              </a:lnSpc>
              <a:buNone/>
            </a:pPr>
            <a:endParaRPr lang="de-DE" b="1" dirty="0" smtClean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4</a:t>
            </a:r>
            <a:r>
              <a:rPr lang="de-DE" b="1" dirty="0">
                <a:solidFill>
                  <a:schemeClr val="bg2"/>
                </a:solidFill>
                <a:effectLst/>
              </a:rPr>
              <a:t>. Phase: Einführung der neuen Organisation</a:t>
            </a:r>
          </a:p>
          <a:p>
            <a:pPr marL="914400" lvl="2" indent="0" algn="just">
              <a:lnSpc>
                <a:spcPct val="90000"/>
              </a:lnSpc>
              <a:buNone/>
            </a:pPr>
            <a:endParaRPr lang="de-DE" b="1" dirty="0" smtClean="0">
              <a:solidFill>
                <a:schemeClr val="bg2"/>
              </a:solidFill>
              <a:effectLst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r>
              <a:rPr lang="de-DE" b="1" dirty="0" smtClean="0">
                <a:solidFill>
                  <a:schemeClr val="bg2"/>
                </a:solidFill>
                <a:effectLst/>
              </a:rPr>
              <a:t>5</a:t>
            </a:r>
            <a:r>
              <a:rPr lang="de-DE" b="1" dirty="0">
                <a:solidFill>
                  <a:schemeClr val="bg2"/>
                </a:solidFill>
                <a:effectLst/>
              </a:rPr>
              <a:t>. Phase Kontrolle der neuen Organisation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3.0   Nutzen und Möglichkeiten der 	    		    	  Organisationsentwicklung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3.1.3 Das 5 Phasenmodell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903939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2234011"/>
            <a:ext cx="8712968" cy="1339005"/>
          </a:xfrm>
        </p:spPr>
        <p:txBody>
          <a:bodyPr/>
          <a:lstStyle/>
          <a:p>
            <a:pPr marL="114300" indent="0" algn="just">
              <a:lnSpc>
                <a:spcPct val="90000"/>
              </a:lnSpc>
              <a:buNone/>
            </a:pPr>
            <a:r>
              <a:rPr lang="de-DE" sz="2200" b="1" dirty="0" smtClean="0">
                <a:solidFill>
                  <a:schemeClr val="bg2"/>
                </a:solidFill>
                <a:effectLst/>
              </a:rPr>
              <a:t>Grundlegende Zielsetzung ist die Modularisierung der Arbeitsprozesse und der Strukturen, d. h. Änderungen der Unternehmensorganisation im Interesse kundenorientierter Abläufe, wobei kleine überschaubare Einheiten (Module / </a:t>
            </a:r>
            <a:r>
              <a:rPr lang="de-DE" sz="2200" b="1" dirty="0" err="1" smtClean="0">
                <a:solidFill>
                  <a:schemeClr val="bg2"/>
                </a:solidFill>
                <a:effectLst/>
              </a:rPr>
              <a:t>Cost</a:t>
            </a:r>
            <a:r>
              <a:rPr lang="de-DE" sz="2200" b="1" dirty="0" smtClean="0">
                <a:solidFill>
                  <a:schemeClr val="bg2"/>
                </a:solidFill>
                <a:effectLst/>
              </a:rPr>
              <a:t>-Center und Leistungs-Center) gebildet. werden.</a:t>
            </a:r>
          </a:p>
          <a:p>
            <a:pPr marL="914400" lvl="2" indent="0" algn="just">
              <a:lnSpc>
                <a:spcPct val="90000"/>
              </a:lnSpc>
              <a:buNone/>
            </a:pPr>
            <a:endParaRPr lang="de-DE" b="1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3.2   Organisationsentwicklung als Mittel für 	   	   	   Veränderungsprozesse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3.2.1 Wandel von Kosten- und Prozessstrukturen</a:t>
            </a:r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374357"/>
              </p:ext>
            </p:extLst>
          </p:nvPr>
        </p:nvGraphicFramePr>
        <p:xfrm>
          <a:off x="341784" y="3577208"/>
          <a:ext cx="862270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5238328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Ebene der Modularisierung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Modularisierungsformen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Gesamtunternehmen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sz="2000" dirty="0" smtClean="0"/>
                        <a:t>Profitcenter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2000" dirty="0" smtClean="0"/>
                        <a:t>Spartenorganisation nach Produkten oder Regionen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Prozessketten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sz="2000" dirty="0" smtClean="0"/>
                        <a:t>Produktinseln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2000" dirty="0" smtClean="0"/>
                        <a:t>Fertigungssegmente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Arbeitsorganisation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sz="2000" dirty="0" smtClean="0"/>
                        <a:t>Teilautonome Arbeitsgruppen</a:t>
                      </a:r>
                      <a:r>
                        <a:rPr lang="de-DE" sz="2000" baseline="0" dirty="0" smtClean="0"/>
                        <a:t> (Fertigungsinseln)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2000" baseline="0" dirty="0" smtClean="0"/>
                        <a:t>Vollintegrierte Stellen</a:t>
                      </a:r>
                      <a:endParaRPr lang="de-DE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09919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141240"/>
            <a:ext cx="8443664" cy="4869160"/>
          </a:xfrm>
        </p:spPr>
        <p:txBody>
          <a:bodyPr/>
          <a:lstStyle/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Kundenorientierung</a:t>
            </a: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1800" dirty="0" smtClean="0">
                <a:solidFill>
                  <a:schemeClr val="bg2"/>
                </a:solidFill>
                <a:effectLst/>
              </a:rPr>
              <a:t>Definition der Anforderungen aus Kundenperspektive</a:t>
            </a: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1800" dirty="0" smtClean="0">
                <a:solidFill>
                  <a:schemeClr val="bg2"/>
                </a:solidFill>
                <a:effectLst/>
              </a:rPr>
              <a:t>Kundenbegriff auch bei internen Abnehmern von Zwischenleistungen</a:t>
            </a:r>
          </a:p>
          <a:p>
            <a:pPr marL="114300" indent="0" algn="just">
              <a:lnSpc>
                <a:spcPct val="90000"/>
              </a:lnSpc>
              <a:buNone/>
            </a:pPr>
            <a:endParaRPr lang="de-DE" sz="800" dirty="0" smtClean="0">
              <a:solidFill>
                <a:schemeClr val="bg2"/>
              </a:solidFill>
              <a:effectLst/>
            </a:endParaRP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Prozessorientierung</a:t>
            </a: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A</a:t>
            </a:r>
            <a:r>
              <a:rPr lang="de-DE" sz="1800" dirty="0" smtClean="0">
                <a:solidFill>
                  <a:schemeClr val="bg2"/>
                </a:solidFill>
                <a:effectLst/>
              </a:rPr>
              <a:t>usrichtung der Organisationseinheiten an Prozessen Reduzierung von Schnittstellen</a:t>
            </a: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1800" dirty="0" smtClean="0">
                <a:solidFill>
                  <a:schemeClr val="bg2"/>
                </a:solidFill>
                <a:effectLst/>
              </a:rPr>
              <a:t>Zusammenfassung zusammengehöriger Aktivitäten in einem Modul</a:t>
            </a:r>
          </a:p>
          <a:p>
            <a:pPr marL="114300" indent="0" algn="just">
              <a:lnSpc>
                <a:spcPct val="90000"/>
              </a:lnSpc>
              <a:buNone/>
            </a:pPr>
            <a:endParaRPr lang="de-DE" sz="800" dirty="0" smtClean="0">
              <a:solidFill>
                <a:schemeClr val="bg2"/>
              </a:solidFill>
              <a:effectLst/>
            </a:endParaRP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Gruppenorientierung</a:t>
            </a: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1800" dirty="0" smtClean="0">
                <a:solidFill>
                  <a:schemeClr val="bg2"/>
                </a:solidFill>
                <a:effectLst/>
              </a:rPr>
              <a:t>Bildung kleiner Organisationseinheiten</a:t>
            </a: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1800" dirty="0" smtClean="0">
                <a:solidFill>
                  <a:schemeClr val="bg2"/>
                </a:solidFill>
                <a:effectLst/>
              </a:rPr>
              <a:t>Anpassung der Organisationsstruktur an die Problemlösungsfähigkeit 	einer kleinen Gruppe</a:t>
            </a:r>
          </a:p>
          <a:p>
            <a:pPr marL="114300" indent="0" algn="just">
              <a:lnSpc>
                <a:spcPct val="90000"/>
              </a:lnSpc>
              <a:buNone/>
            </a:pPr>
            <a:endParaRPr lang="de-DE" sz="800" dirty="0" smtClean="0">
              <a:solidFill>
                <a:schemeClr val="bg2"/>
              </a:solidFill>
              <a:effectLst/>
            </a:endParaRP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Ergebnisorientierung</a:t>
            </a: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1800" dirty="0" smtClean="0">
                <a:solidFill>
                  <a:schemeClr val="bg2"/>
                </a:solidFill>
                <a:effectLst/>
              </a:rPr>
              <a:t>Anbindung von Ergebnisverantwortung und Entscheidungskompetenz an den </a:t>
            </a:r>
            <a:r>
              <a:rPr lang="de-DE" sz="1800" dirty="0" err="1" smtClean="0">
                <a:solidFill>
                  <a:schemeClr val="bg2"/>
                </a:solidFill>
                <a:effectLst/>
              </a:rPr>
              <a:t>Wertschäfungsprozes</a:t>
            </a:r>
            <a:endParaRPr lang="de-DE" sz="1800" dirty="0" smtClean="0">
              <a:solidFill>
                <a:schemeClr val="bg2"/>
              </a:solidFill>
              <a:effectLst/>
            </a:endParaRP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1800" dirty="0" smtClean="0">
                <a:solidFill>
                  <a:schemeClr val="bg2"/>
                </a:solidFill>
                <a:effectLst/>
              </a:rPr>
              <a:t>Nichthierarchische Koordinationsformen zwischen Modulen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3.2   Organisationsentwicklung als Mittel für 	   	   	   Veränderungsprozesse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3.2.1 Merkmale der Modularisierung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02584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5"/>
          <p:cNvSpPr>
            <a:spLocks noGrp="1"/>
          </p:cNvSpPr>
          <p:nvPr>
            <p:ph type="dt" sz="quarter" idx="2"/>
          </p:nvPr>
        </p:nvSpPr>
        <p:spPr>
          <a:xfrm>
            <a:off x="0" y="0"/>
            <a:ext cx="2743677" cy="188913"/>
          </a:xfrm>
        </p:spPr>
        <p:txBody>
          <a:bodyPr/>
          <a:lstStyle/>
          <a:p>
            <a:r>
              <a:rPr lang="de-DE"/>
              <a:t>© Skript IHK Augsburg in Überarbeitung Christian Zerle</a:t>
            </a:r>
          </a:p>
        </p:txBody>
      </p:sp>
      <p:sp>
        <p:nvSpPr>
          <p:cNvPr id="1608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141240"/>
            <a:ext cx="8443664" cy="4456112"/>
          </a:xfrm>
        </p:spPr>
        <p:txBody>
          <a:bodyPr/>
          <a:lstStyle/>
          <a:p>
            <a:pPr marL="114300" indent="0" algn="just">
              <a:lnSpc>
                <a:spcPct val="90000"/>
              </a:lnSpc>
              <a:buNone/>
            </a:pPr>
            <a:endParaRPr lang="de-DE" sz="2000" b="1" dirty="0" smtClean="0">
              <a:solidFill>
                <a:schemeClr val="bg2"/>
              </a:solidFill>
              <a:effectLst/>
            </a:endParaRP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2000" b="1" dirty="0" smtClean="0">
                <a:solidFill>
                  <a:schemeClr val="bg2"/>
                </a:solidFill>
                <a:effectLst/>
              </a:rPr>
              <a:t>Es wird versucht die Prozesskostenrechnung zu betreiben, insbesondere Kostenzusammenhänge (Kostentreiber) zu identifizieren und eine Verbessere Zurechnung der Kosten auf Kernobjekte.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de-DE" sz="2000" b="1" dirty="0">
              <a:solidFill>
                <a:schemeClr val="bg2"/>
              </a:solidFill>
              <a:effectLst/>
            </a:endParaRPr>
          </a:p>
          <a:p>
            <a:pPr marL="114300" indent="0" algn="just">
              <a:lnSpc>
                <a:spcPct val="90000"/>
              </a:lnSpc>
              <a:buNone/>
            </a:pPr>
            <a:r>
              <a:rPr lang="de-DE" sz="2000" u="sng" dirty="0" smtClean="0">
                <a:solidFill>
                  <a:schemeClr val="bg2"/>
                </a:solidFill>
                <a:effectLst/>
              </a:rPr>
              <a:t>Ansatzpunkte sind: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de-DE" sz="2000" b="1" dirty="0">
              <a:solidFill>
                <a:schemeClr val="bg2"/>
              </a:solidFill>
              <a:effectLst/>
            </a:endParaRP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Festlegung von </a:t>
            </a:r>
            <a:r>
              <a:rPr lang="de-DE" sz="2000" dirty="0">
                <a:solidFill>
                  <a:schemeClr val="bg2"/>
                </a:solidFill>
                <a:effectLst/>
              </a:rPr>
              <a:t>P</a:t>
            </a:r>
            <a:r>
              <a:rPr lang="de-DE" sz="2000" dirty="0" smtClean="0">
                <a:solidFill>
                  <a:schemeClr val="bg2"/>
                </a:solidFill>
                <a:effectLst/>
              </a:rPr>
              <a:t>rozessen als Zurechnungsbasis für Kosten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Direkte Erfassung von Kosten als Einzelkosten und mit Reduzierung der Gemeinkosten</a:t>
            </a:r>
          </a:p>
          <a:p>
            <a:pPr marL="457200" algn="just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de-DE" sz="2000" dirty="0" smtClean="0">
                <a:solidFill>
                  <a:schemeClr val="bg2"/>
                </a:solidFill>
                <a:effectLst/>
              </a:rPr>
              <a:t>Verursachungsgerechte Zurechnung der Gemeinkosten durch Unterteilung der Gemeinkosten nach Aktivität</a:t>
            </a:r>
            <a:endParaRPr lang="de-DE" sz="1800" dirty="0" smtClean="0">
              <a:solidFill>
                <a:schemeClr val="bg2"/>
              </a:solidFill>
              <a:effectLst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849016"/>
            <a:ext cx="8964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2800" b="1" dirty="0" smtClean="0"/>
              <a:t>3.2   Organisationsentwicklung als Mittel für 	   	   	   Veränderungsprozesse</a:t>
            </a:r>
          </a:p>
          <a:p>
            <a:pPr lvl="1"/>
            <a:r>
              <a:rPr lang="de-DE" sz="2800" b="1" dirty="0" smtClean="0">
                <a:solidFill>
                  <a:schemeClr val="accent4">
                    <a:lumMod val="25000"/>
                  </a:schemeClr>
                </a:solidFill>
              </a:rPr>
              <a:t>	3.2.1 Merkmale der Modularisierung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751654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ömung">
  <a:themeElements>
    <a:clrScheme name="Strömung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ömung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ömung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ömung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ömung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655</Words>
  <Application>Microsoft Office PowerPoint</Application>
  <PresentationFormat>Bildschirmpräsentation (4:3)</PresentationFormat>
  <Paragraphs>167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Garamond</vt:lpstr>
      <vt:lpstr>Wingdings</vt:lpstr>
      <vt:lpstr>Strömung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Zerle  Ra zerle@vr-web.de</dc:title>
  <dc:creator>christian zerle</dc:creator>
  <cp:lastModifiedBy>Christian Zerle</cp:lastModifiedBy>
  <cp:revision>1727</cp:revision>
  <dcterms:created xsi:type="dcterms:W3CDTF">2003-08-26T16:54:57Z</dcterms:created>
  <dcterms:modified xsi:type="dcterms:W3CDTF">2015-01-30T22:41:20Z</dcterms:modified>
</cp:coreProperties>
</file>