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0"/>
  </p:notesMasterIdLst>
  <p:sldIdLst>
    <p:sldId id="2033" r:id="rId2"/>
    <p:sldId id="2153" r:id="rId3"/>
    <p:sldId id="2156" r:id="rId4"/>
    <p:sldId id="2167" r:id="rId5"/>
    <p:sldId id="2125" r:id="rId6"/>
    <p:sldId id="2159" r:id="rId7"/>
    <p:sldId id="2168" r:id="rId8"/>
    <p:sldId id="2169" r:id="rId9"/>
    <p:sldId id="2174" r:id="rId10"/>
    <p:sldId id="2172" r:id="rId11"/>
    <p:sldId id="2173" r:id="rId12"/>
    <p:sldId id="2175" r:id="rId13"/>
    <p:sldId id="2176" r:id="rId14"/>
    <p:sldId id="2177" r:id="rId15"/>
    <p:sldId id="2178" r:id="rId16"/>
    <p:sldId id="2162" r:id="rId17"/>
    <p:sldId id="2163" r:id="rId18"/>
    <p:sldId id="2166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FF99"/>
    <a:srgbClr val="33CC33"/>
    <a:srgbClr val="FF6600"/>
    <a:srgbClr val="0033CC"/>
    <a:srgbClr val="FF0000"/>
    <a:srgbClr val="8C8492"/>
    <a:srgbClr val="573890"/>
    <a:srgbClr val="00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6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35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9EC51-A2FE-4953-80BD-E19D329DDDE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FB87E73-1190-4F5E-8957-219BD5D60799}">
      <dgm:prSet phldrT="[Text]" custT="1"/>
      <dgm:spPr/>
      <dgm:t>
        <a:bodyPr/>
        <a:lstStyle/>
        <a:p>
          <a:r>
            <a:rPr lang="de-DE" sz="2800" b="1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Strategische Planung</a:t>
          </a:r>
        </a:p>
        <a:p>
          <a:r>
            <a:rPr lang="de-DE" sz="2300" dirty="0" smtClean="0"/>
            <a:t>Langfristige Orientierung (3 und mehr Jahre)</a:t>
          </a:r>
          <a:endParaRPr lang="de-DE" sz="2300" dirty="0"/>
        </a:p>
      </dgm:t>
    </dgm:pt>
    <dgm:pt modelId="{9BAEB3B0-EC75-431D-83D4-53CC50193F6E}" type="parTrans" cxnId="{C5E2B170-E39F-4BE0-84B7-EF4032D43BA9}">
      <dgm:prSet/>
      <dgm:spPr/>
      <dgm:t>
        <a:bodyPr/>
        <a:lstStyle/>
        <a:p>
          <a:endParaRPr lang="de-DE"/>
        </a:p>
      </dgm:t>
    </dgm:pt>
    <dgm:pt modelId="{519B1ADC-66A0-408F-8C37-23C386F0318A}" type="sibTrans" cxnId="{C5E2B170-E39F-4BE0-84B7-EF4032D43BA9}">
      <dgm:prSet/>
      <dgm:spPr/>
      <dgm:t>
        <a:bodyPr/>
        <a:lstStyle/>
        <a:p>
          <a:endParaRPr lang="de-DE"/>
        </a:p>
      </dgm:t>
    </dgm:pt>
    <dgm:pt modelId="{3B1EEA09-B683-49C8-80D2-8B9CEA71A148}">
      <dgm:prSet phldrT="[Text]" custT="1"/>
      <dgm:spPr/>
      <dgm:t>
        <a:bodyPr/>
        <a:lstStyle/>
        <a:p>
          <a:r>
            <a:rPr lang="de-DE" sz="2800" b="1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Taktische Planung</a:t>
          </a:r>
        </a:p>
        <a:p>
          <a:r>
            <a:rPr lang="de-DE" sz="2300" dirty="0" smtClean="0"/>
            <a:t>Umfang, Breite und Tiefe des Produktionsprogramms </a:t>
          </a:r>
          <a:endParaRPr lang="de-DE" sz="2300" dirty="0"/>
        </a:p>
      </dgm:t>
    </dgm:pt>
    <dgm:pt modelId="{F34FF577-FAE7-4C9E-99A7-9E283DFA29C1}" type="parTrans" cxnId="{22D8D399-2E03-4C78-BAC1-B149C07D93FC}">
      <dgm:prSet/>
      <dgm:spPr/>
      <dgm:t>
        <a:bodyPr/>
        <a:lstStyle/>
        <a:p>
          <a:endParaRPr lang="de-DE"/>
        </a:p>
      </dgm:t>
    </dgm:pt>
    <dgm:pt modelId="{C94BD894-C789-4FDD-AD30-9B7366E85BBA}" type="sibTrans" cxnId="{22D8D399-2E03-4C78-BAC1-B149C07D93FC}">
      <dgm:prSet/>
      <dgm:spPr/>
      <dgm:t>
        <a:bodyPr/>
        <a:lstStyle/>
        <a:p>
          <a:endParaRPr lang="de-DE"/>
        </a:p>
      </dgm:t>
    </dgm:pt>
    <dgm:pt modelId="{35670030-F4BB-406D-BFA5-A5AC62B44604}">
      <dgm:prSet phldrT="[Text]" custT="1"/>
      <dgm:spPr/>
      <dgm:t>
        <a:bodyPr/>
        <a:lstStyle/>
        <a:p>
          <a:r>
            <a:rPr lang="de-DE" sz="2800" b="1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Operative Planung</a:t>
          </a:r>
        </a:p>
        <a:p>
          <a:r>
            <a:rPr lang="de-DE" sz="2300" dirty="0" smtClean="0"/>
            <a:t>Größe der einzelnen Fertigungslose</a:t>
          </a:r>
          <a:endParaRPr lang="de-DE" sz="2300" dirty="0"/>
        </a:p>
      </dgm:t>
    </dgm:pt>
    <dgm:pt modelId="{3F075316-1370-4C47-A802-EF6C1A8ADE32}" type="parTrans" cxnId="{E7462FDF-09FE-495D-8D59-110398A7A3B7}">
      <dgm:prSet/>
      <dgm:spPr/>
      <dgm:t>
        <a:bodyPr/>
        <a:lstStyle/>
        <a:p>
          <a:endParaRPr lang="de-DE"/>
        </a:p>
      </dgm:t>
    </dgm:pt>
    <dgm:pt modelId="{AF933D6C-A5E9-4C1A-84FD-887A1A989BA0}" type="sibTrans" cxnId="{E7462FDF-09FE-495D-8D59-110398A7A3B7}">
      <dgm:prSet/>
      <dgm:spPr/>
      <dgm:t>
        <a:bodyPr/>
        <a:lstStyle/>
        <a:p>
          <a:endParaRPr lang="de-DE"/>
        </a:p>
      </dgm:t>
    </dgm:pt>
    <dgm:pt modelId="{B70138C2-7E75-45EE-B493-0FD3E1FB57B5}" type="pres">
      <dgm:prSet presAssocID="{E289EC51-A2FE-4953-80BD-E19D329DDD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938891E-D911-44B3-8EEC-AA075DEB3614}" type="pres">
      <dgm:prSet presAssocID="{1FB87E73-1190-4F5E-8957-219BD5D60799}" presName="parentLin" presStyleCnt="0"/>
      <dgm:spPr/>
    </dgm:pt>
    <dgm:pt modelId="{61FEF0B8-32DD-495A-8475-BB275A9BB0A9}" type="pres">
      <dgm:prSet presAssocID="{1FB87E73-1190-4F5E-8957-219BD5D60799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D994C692-3646-4EDD-96C7-929DF2A3ED37}" type="pres">
      <dgm:prSet presAssocID="{1FB87E73-1190-4F5E-8957-219BD5D60799}" presName="parentText" presStyleLbl="node1" presStyleIdx="0" presStyleCnt="3" custScaleX="142857" custScaleY="51576" custLinFactNeighborX="23560" custLinFactNeighborY="67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82C79C-8171-4996-8783-F63752047D42}" type="pres">
      <dgm:prSet presAssocID="{1FB87E73-1190-4F5E-8957-219BD5D60799}" presName="negativeSpace" presStyleCnt="0"/>
      <dgm:spPr/>
    </dgm:pt>
    <dgm:pt modelId="{E06B9EA6-E056-4DED-A514-5843988D5E71}" type="pres">
      <dgm:prSet presAssocID="{1FB87E73-1190-4F5E-8957-219BD5D60799}" presName="childText" presStyleLbl="conFgAcc1" presStyleIdx="0" presStyleCnt="3" custScaleY="42475" custLinFactY="14020" custLinFactNeighborY="100000">
        <dgm:presLayoutVars>
          <dgm:bulletEnabled val="1"/>
        </dgm:presLayoutVars>
      </dgm:prSet>
      <dgm:spPr/>
    </dgm:pt>
    <dgm:pt modelId="{F6A28920-EE4E-4D87-886B-B11970E28A2A}" type="pres">
      <dgm:prSet presAssocID="{519B1ADC-66A0-408F-8C37-23C386F0318A}" presName="spaceBetweenRectangles" presStyleCnt="0"/>
      <dgm:spPr/>
    </dgm:pt>
    <dgm:pt modelId="{239C2214-8CE0-4A17-9692-22C9B3E2BB38}" type="pres">
      <dgm:prSet presAssocID="{3B1EEA09-B683-49C8-80D2-8B9CEA71A148}" presName="parentLin" presStyleCnt="0"/>
      <dgm:spPr/>
    </dgm:pt>
    <dgm:pt modelId="{735136DA-E3C4-4285-80D8-ACDBFB30A3C5}" type="pres">
      <dgm:prSet presAssocID="{3B1EEA09-B683-49C8-80D2-8B9CEA71A148}" presName="parentLeftMargin" presStyleLbl="node1" presStyleIdx="0" presStyleCnt="3"/>
      <dgm:spPr/>
      <dgm:t>
        <a:bodyPr/>
        <a:lstStyle/>
        <a:p>
          <a:endParaRPr lang="de-DE"/>
        </a:p>
      </dgm:t>
    </dgm:pt>
    <dgm:pt modelId="{97FC79F2-A43E-4345-BFE0-A5B8687890F8}" type="pres">
      <dgm:prSet presAssocID="{3B1EEA09-B683-49C8-80D2-8B9CEA71A148}" presName="parentText" presStyleLbl="node1" presStyleIdx="1" presStyleCnt="3" custScaleX="142857" custScaleY="90630" custLinFactNeighborX="23560" custLinFactNeighborY="6731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12D1B70-CB33-4B5F-80C8-B1273FFC9A81}" type="pres">
      <dgm:prSet presAssocID="{3B1EEA09-B683-49C8-80D2-8B9CEA71A148}" presName="negativeSpace" presStyleCnt="0"/>
      <dgm:spPr/>
    </dgm:pt>
    <dgm:pt modelId="{780DCDBA-B3A0-4FA9-8382-10BD0F6C41C2}" type="pres">
      <dgm:prSet presAssocID="{3B1EEA09-B683-49C8-80D2-8B9CEA71A148}" presName="childText" presStyleLbl="conFgAcc1" presStyleIdx="1" presStyleCnt="3" custScaleY="50659" custLinFactY="27620" custLinFactNeighborY="100000">
        <dgm:presLayoutVars>
          <dgm:bulletEnabled val="1"/>
        </dgm:presLayoutVars>
      </dgm:prSet>
      <dgm:spPr/>
    </dgm:pt>
    <dgm:pt modelId="{1AC623ED-2008-4812-9CA4-94F8C0E72410}" type="pres">
      <dgm:prSet presAssocID="{C94BD894-C789-4FDD-AD30-9B7366E85BBA}" presName="spaceBetweenRectangles" presStyleCnt="0"/>
      <dgm:spPr/>
    </dgm:pt>
    <dgm:pt modelId="{F51D9670-D784-436D-AE98-487B1D411E5D}" type="pres">
      <dgm:prSet presAssocID="{35670030-F4BB-406D-BFA5-A5AC62B44604}" presName="parentLin" presStyleCnt="0"/>
      <dgm:spPr/>
    </dgm:pt>
    <dgm:pt modelId="{730B1D6D-2F35-4D94-ACD1-70BAEB15FE83}" type="pres">
      <dgm:prSet presAssocID="{35670030-F4BB-406D-BFA5-A5AC62B44604}" presName="parentLeftMargin" presStyleLbl="node1" presStyleIdx="1" presStyleCnt="3"/>
      <dgm:spPr/>
      <dgm:t>
        <a:bodyPr/>
        <a:lstStyle/>
        <a:p>
          <a:endParaRPr lang="de-DE"/>
        </a:p>
      </dgm:t>
    </dgm:pt>
    <dgm:pt modelId="{DAFAFDE9-854A-4EE2-8607-12651C028B3C}" type="pres">
      <dgm:prSet presAssocID="{35670030-F4BB-406D-BFA5-A5AC62B44604}" presName="parentText" presStyleLbl="node1" presStyleIdx="2" presStyleCnt="3" custScaleX="142857" custScaleY="69879" custLinFactNeighborX="-576" custLinFactNeighborY="1463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FC10AD-0486-4208-ABEF-D76658C24F41}" type="pres">
      <dgm:prSet presAssocID="{35670030-F4BB-406D-BFA5-A5AC62B44604}" presName="negativeSpace" presStyleCnt="0"/>
      <dgm:spPr/>
    </dgm:pt>
    <dgm:pt modelId="{A0C6D278-7850-4BFE-B46F-09322B530BE5}" type="pres">
      <dgm:prSet presAssocID="{35670030-F4BB-406D-BFA5-A5AC62B44604}" presName="childText" presStyleLbl="conFgAcc1" presStyleIdx="2" presStyleCnt="3" custScaleY="48347" custLinFactNeighborY="68738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de-DE"/>
        </a:p>
      </dgm:t>
    </dgm:pt>
  </dgm:ptLst>
  <dgm:cxnLst>
    <dgm:cxn modelId="{A78202DD-9F20-4B80-AD69-91814324A07C}" type="presOf" srcId="{35670030-F4BB-406D-BFA5-A5AC62B44604}" destId="{730B1D6D-2F35-4D94-ACD1-70BAEB15FE83}" srcOrd="0" destOrd="0" presId="urn:microsoft.com/office/officeart/2005/8/layout/list1"/>
    <dgm:cxn modelId="{72430D1F-D664-4677-B1A3-7ECEAAD3F673}" type="presOf" srcId="{3B1EEA09-B683-49C8-80D2-8B9CEA71A148}" destId="{735136DA-E3C4-4285-80D8-ACDBFB30A3C5}" srcOrd="0" destOrd="0" presId="urn:microsoft.com/office/officeart/2005/8/layout/list1"/>
    <dgm:cxn modelId="{68FE8A13-307F-439C-89FF-10AD3C019709}" type="presOf" srcId="{1FB87E73-1190-4F5E-8957-219BD5D60799}" destId="{61FEF0B8-32DD-495A-8475-BB275A9BB0A9}" srcOrd="0" destOrd="0" presId="urn:microsoft.com/office/officeart/2005/8/layout/list1"/>
    <dgm:cxn modelId="{22D8D399-2E03-4C78-BAC1-B149C07D93FC}" srcId="{E289EC51-A2FE-4953-80BD-E19D329DDDE9}" destId="{3B1EEA09-B683-49C8-80D2-8B9CEA71A148}" srcOrd="1" destOrd="0" parTransId="{F34FF577-FAE7-4C9E-99A7-9E283DFA29C1}" sibTransId="{C94BD894-C789-4FDD-AD30-9B7366E85BBA}"/>
    <dgm:cxn modelId="{20DFE8C3-F292-4798-B6D4-97AC47D6528B}" type="presOf" srcId="{E289EC51-A2FE-4953-80BD-E19D329DDDE9}" destId="{B70138C2-7E75-45EE-B493-0FD3E1FB57B5}" srcOrd="0" destOrd="0" presId="urn:microsoft.com/office/officeart/2005/8/layout/list1"/>
    <dgm:cxn modelId="{E7462FDF-09FE-495D-8D59-110398A7A3B7}" srcId="{E289EC51-A2FE-4953-80BD-E19D329DDDE9}" destId="{35670030-F4BB-406D-BFA5-A5AC62B44604}" srcOrd="2" destOrd="0" parTransId="{3F075316-1370-4C47-A802-EF6C1A8ADE32}" sibTransId="{AF933D6C-A5E9-4C1A-84FD-887A1A989BA0}"/>
    <dgm:cxn modelId="{F53D4A2D-30A0-4221-BCD3-61A65658061C}" type="presOf" srcId="{3B1EEA09-B683-49C8-80D2-8B9CEA71A148}" destId="{97FC79F2-A43E-4345-BFE0-A5B8687890F8}" srcOrd="1" destOrd="0" presId="urn:microsoft.com/office/officeart/2005/8/layout/list1"/>
    <dgm:cxn modelId="{C5E2B170-E39F-4BE0-84B7-EF4032D43BA9}" srcId="{E289EC51-A2FE-4953-80BD-E19D329DDDE9}" destId="{1FB87E73-1190-4F5E-8957-219BD5D60799}" srcOrd="0" destOrd="0" parTransId="{9BAEB3B0-EC75-431D-83D4-53CC50193F6E}" sibTransId="{519B1ADC-66A0-408F-8C37-23C386F0318A}"/>
    <dgm:cxn modelId="{83BBE696-EB80-4C30-9ADA-742A058100B3}" type="presOf" srcId="{35670030-F4BB-406D-BFA5-A5AC62B44604}" destId="{DAFAFDE9-854A-4EE2-8607-12651C028B3C}" srcOrd="1" destOrd="0" presId="urn:microsoft.com/office/officeart/2005/8/layout/list1"/>
    <dgm:cxn modelId="{1F7A2809-DE7C-46F7-A513-DF7251AECFA2}" type="presOf" srcId="{1FB87E73-1190-4F5E-8957-219BD5D60799}" destId="{D994C692-3646-4EDD-96C7-929DF2A3ED37}" srcOrd="1" destOrd="0" presId="urn:microsoft.com/office/officeart/2005/8/layout/list1"/>
    <dgm:cxn modelId="{B1A18319-A3AC-4883-81C6-657469B7743D}" type="presParOf" srcId="{B70138C2-7E75-45EE-B493-0FD3E1FB57B5}" destId="{9938891E-D911-44B3-8EEC-AA075DEB3614}" srcOrd="0" destOrd="0" presId="urn:microsoft.com/office/officeart/2005/8/layout/list1"/>
    <dgm:cxn modelId="{5FF7655D-996F-4C2C-B9AC-4DE5FB8E7BCE}" type="presParOf" srcId="{9938891E-D911-44B3-8EEC-AA075DEB3614}" destId="{61FEF0B8-32DD-495A-8475-BB275A9BB0A9}" srcOrd="0" destOrd="0" presId="urn:microsoft.com/office/officeart/2005/8/layout/list1"/>
    <dgm:cxn modelId="{052A5F9B-A410-40F4-96BD-A36093779774}" type="presParOf" srcId="{9938891E-D911-44B3-8EEC-AA075DEB3614}" destId="{D994C692-3646-4EDD-96C7-929DF2A3ED37}" srcOrd="1" destOrd="0" presId="urn:microsoft.com/office/officeart/2005/8/layout/list1"/>
    <dgm:cxn modelId="{EC794E78-EBE1-441D-8B91-3BD3BFF1EC44}" type="presParOf" srcId="{B70138C2-7E75-45EE-B493-0FD3E1FB57B5}" destId="{CE82C79C-8171-4996-8783-F63752047D42}" srcOrd="1" destOrd="0" presId="urn:microsoft.com/office/officeart/2005/8/layout/list1"/>
    <dgm:cxn modelId="{A369D903-39A6-4F95-A4BA-798DCA65F03D}" type="presParOf" srcId="{B70138C2-7E75-45EE-B493-0FD3E1FB57B5}" destId="{E06B9EA6-E056-4DED-A514-5843988D5E71}" srcOrd="2" destOrd="0" presId="urn:microsoft.com/office/officeart/2005/8/layout/list1"/>
    <dgm:cxn modelId="{22E3F2AF-AA4A-4723-90FA-24C66CE5883C}" type="presParOf" srcId="{B70138C2-7E75-45EE-B493-0FD3E1FB57B5}" destId="{F6A28920-EE4E-4D87-886B-B11970E28A2A}" srcOrd="3" destOrd="0" presId="urn:microsoft.com/office/officeart/2005/8/layout/list1"/>
    <dgm:cxn modelId="{382E9B76-D694-4102-B63B-38019A822E2D}" type="presParOf" srcId="{B70138C2-7E75-45EE-B493-0FD3E1FB57B5}" destId="{239C2214-8CE0-4A17-9692-22C9B3E2BB38}" srcOrd="4" destOrd="0" presId="urn:microsoft.com/office/officeart/2005/8/layout/list1"/>
    <dgm:cxn modelId="{F9412C6E-4182-4B1C-9C47-A18D19CC0F15}" type="presParOf" srcId="{239C2214-8CE0-4A17-9692-22C9B3E2BB38}" destId="{735136DA-E3C4-4285-80D8-ACDBFB30A3C5}" srcOrd="0" destOrd="0" presId="urn:microsoft.com/office/officeart/2005/8/layout/list1"/>
    <dgm:cxn modelId="{EFF3561C-F619-4319-AFFB-C36A4AE93B6F}" type="presParOf" srcId="{239C2214-8CE0-4A17-9692-22C9B3E2BB38}" destId="{97FC79F2-A43E-4345-BFE0-A5B8687890F8}" srcOrd="1" destOrd="0" presId="urn:microsoft.com/office/officeart/2005/8/layout/list1"/>
    <dgm:cxn modelId="{53430DD8-15A3-4B75-9741-ADD9897786F3}" type="presParOf" srcId="{B70138C2-7E75-45EE-B493-0FD3E1FB57B5}" destId="{412D1B70-CB33-4B5F-80C8-B1273FFC9A81}" srcOrd="5" destOrd="0" presId="urn:microsoft.com/office/officeart/2005/8/layout/list1"/>
    <dgm:cxn modelId="{D5DE5A15-2E91-41F8-BE4F-D494B34DC976}" type="presParOf" srcId="{B70138C2-7E75-45EE-B493-0FD3E1FB57B5}" destId="{780DCDBA-B3A0-4FA9-8382-10BD0F6C41C2}" srcOrd="6" destOrd="0" presId="urn:microsoft.com/office/officeart/2005/8/layout/list1"/>
    <dgm:cxn modelId="{FA1C3D29-44C9-406B-B97F-F72FD33B948C}" type="presParOf" srcId="{B70138C2-7E75-45EE-B493-0FD3E1FB57B5}" destId="{1AC623ED-2008-4812-9CA4-94F8C0E72410}" srcOrd="7" destOrd="0" presId="urn:microsoft.com/office/officeart/2005/8/layout/list1"/>
    <dgm:cxn modelId="{467D72AE-2DB4-4EC2-89D2-C49A51B6D125}" type="presParOf" srcId="{B70138C2-7E75-45EE-B493-0FD3E1FB57B5}" destId="{F51D9670-D784-436D-AE98-487B1D411E5D}" srcOrd="8" destOrd="0" presId="urn:microsoft.com/office/officeart/2005/8/layout/list1"/>
    <dgm:cxn modelId="{96F06501-80F4-485E-BC93-45379BFF5AD1}" type="presParOf" srcId="{F51D9670-D784-436D-AE98-487B1D411E5D}" destId="{730B1D6D-2F35-4D94-ACD1-70BAEB15FE83}" srcOrd="0" destOrd="0" presId="urn:microsoft.com/office/officeart/2005/8/layout/list1"/>
    <dgm:cxn modelId="{3726994E-0F0E-4C61-9A08-9B7712F695F5}" type="presParOf" srcId="{F51D9670-D784-436D-AE98-487B1D411E5D}" destId="{DAFAFDE9-854A-4EE2-8607-12651C028B3C}" srcOrd="1" destOrd="0" presId="urn:microsoft.com/office/officeart/2005/8/layout/list1"/>
    <dgm:cxn modelId="{AC66B4AE-5FF9-4C14-AD6C-2DF822EC4418}" type="presParOf" srcId="{B70138C2-7E75-45EE-B493-0FD3E1FB57B5}" destId="{51FC10AD-0486-4208-ABEF-D76658C24F41}" srcOrd="9" destOrd="0" presId="urn:microsoft.com/office/officeart/2005/8/layout/list1"/>
    <dgm:cxn modelId="{42A2016E-3BAE-410B-8488-B745CADC244D}" type="presParOf" srcId="{B70138C2-7E75-45EE-B493-0FD3E1FB57B5}" destId="{A0C6D278-7850-4BFE-B46F-09322B530BE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B9EA6-E056-4DED-A514-5843988D5E71}">
      <dsp:nvSpPr>
        <dsp:cNvPr id="0" name=""/>
        <dsp:cNvSpPr/>
      </dsp:nvSpPr>
      <dsp:spPr>
        <a:xfrm>
          <a:off x="0" y="678348"/>
          <a:ext cx="6085184" cy="6957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94C692-3646-4EDD-96C7-929DF2A3ED37}">
      <dsp:nvSpPr>
        <dsp:cNvPr id="0" name=""/>
        <dsp:cNvSpPr/>
      </dsp:nvSpPr>
      <dsp:spPr>
        <a:xfrm>
          <a:off x="291191" y="196615"/>
          <a:ext cx="5793992" cy="989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004" tIns="0" rIns="1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Strategische Planung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Langfristige Orientierung (3 und mehr Jahre)</a:t>
          </a:r>
          <a:endParaRPr lang="de-DE" sz="2300" kern="1200" dirty="0"/>
        </a:p>
      </dsp:txBody>
      <dsp:txXfrm>
        <a:off x="339501" y="244925"/>
        <a:ext cx="5697372" cy="893020"/>
      </dsp:txXfrm>
    </dsp:sp>
    <dsp:sp modelId="{780DCDBA-B3A0-4FA9-8382-10BD0F6C41C2}">
      <dsp:nvSpPr>
        <dsp:cNvPr id="0" name=""/>
        <dsp:cNvSpPr/>
      </dsp:nvSpPr>
      <dsp:spPr>
        <a:xfrm>
          <a:off x="0" y="2727465"/>
          <a:ext cx="6085184" cy="8297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C79F2-A43E-4345-BFE0-A5B8687890F8}">
      <dsp:nvSpPr>
        <dsp:cNvPr id="0" name=""/>
        <dsp:cNvSpPr/>
      </dsp:nvSpPr>
      <dsp:spPr>
        <a:xfrm>
          <a:off x="291191" y="1273596"/>
          <a:ext cx="5793992" cy="17390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004" tIns="0" rIns="1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Taktische Planung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Umfang, Breite und Tiefe des Produktionsprogramms </a:t>
          </a:r>
          <a:endParaRPr lang="de-DE" sz="2300" kern="1200" dirty="0"/>
        </a:p>
      </dsp:txBody>
      <dsp:txXfrm>
        <a:off x="376082" y="1358487"/>
        <a:ext cx="5624210" cy="1569226"/>
      </dsp:txXfrm>
    </dsp:sp>
    <dsp:sp modelId="{A0C6D278-7850-4BFE-B46F-09322B530BE5}">
      <dsp:nvSpPr>
        <dsp:cNvPr id="0" name=""/>
        <dsp:cNvSpPr/>
      </dsp:nvSpPr>
      <dsp:spPr>
        <a:xfrm>
          <a:off x="0" y="3721220"/>
          <a:ext cx="6085184" cy="79192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FAFDE9-854A-4EE2-8607-12651C028B3C}">
      <dsp:nvSpPr>
        <dsp:cNvPr id="0" name=""/>
        <dsp:cNvSpPr/>
      </dsp:nvSpPr>
      <dsp:spPr>
        <a:xfrm>
          <a:off x="288031" y="3172305"/>
          <a:ext cx="5793992" cy="13408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004" tIns="0" rIns="1610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800" b="1" kern="1200" dirty="0" smtClean="0">
              <a:solidFill>
                <a:schemeClr val="tx2">
                  <a:lumMod val="10000"/>
                </a:schemeClr>
              </a:solidFill>
              <a:effectLst/>
              <a:latin typeface="+mn-lt"/>
              <a:ea typeface="+mn-ea"/>
              <a:cs typeface="+mn-cs"/>
            </a:rPr>
            <a:t>Operative Planung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Größe der einzelnen Fertigungslose</a:t>
          </a:r>
          <a:endParaRPr lang="de-DE" sz="2300" kern="1200" dirty="0"/>
        </a:p>
      </dsp:txBody>
      <dsp:txXfrm>
        <a:off x="353485" y="3237759"/>
        <a:ext cx="5663084" cy="1209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33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3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de-DE"/>
          </a:p>
        </p:txBody>
      </p:sp>
      <p:sp>
        <p:nvSpPr>
          <p:cNvPr id="233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608B2087-51F4-4DB3-8E48-439BAB2AE06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250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865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E927AB-813A-49A9-B70D-27D25A92D760}" type="slidenum">
              <a:rPr lang="de-DE"/>
              <a:pPr/>
              <a:t>10</a:t>
            </a:fld>
            <a:endParaRPr lang="de-DE"/>
          </a:p>
        </p:txBody>
      </p:sp>
      <p:sp>
        <p:nvSpPr>
          <p:cNvPr id="230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4422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11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864396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12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9501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13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4303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14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10707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15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722612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1D11F-C9B3-4351-90A1-6CBCE958F808}" type="slidenum">
              <a:rPr lang="de-DE"/>
              <a:pPr/>
              <a:t>16</a:t>
            </a:fld>
            <a:endParaRPr lang="de-DE"/>
          </a:p>
        </p:txBody>
      </p:sp>
      <p:sp>
        <p:nvSpPr>
          <p:cNvPr id="251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1839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34BA7D-50D9-4855-80D9-A68988E3DEAA}" type="slidenum">
              <a:rPr lang="de-DE"/>
              <a:pPr/>
              <a:t>17</a:t>
            </a:fld>
            <a:endParaRPr lang="de-DE"/>
          </a:p>
        </p:txBody>
      </p:sp>
      <p:sp>
        <p:nvSpPr>
          <p:cNvPr id="25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22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3A7A5-CF48-40E1-8EFC-7FBB39AC3131}" type="slidenum">
              <a:rPr lang="de-DE"/>
              <a:pPr/>
              <a:t>18</a:t>
            </a:fld>
            <a:endParaRPr lang="de-DE"/>
          </a:p>
        </p:txBody>
      </p:sp>
      <p:sp>
        <p:nvSpPr>
          <p:cNvPr id="251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523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057340-7681-4CFE-954E-2E1673401D26}" type="slidenum">
              <a:rPr lang="de-DE"/>
              <a:pPr/>
              <a:t>2</a:t>
            </a:fld>
            <a:endParaRPr lang="de-DE"/>
          </a:p>
        </p:txBody>
      </p:sp>
      <p:sp>
        <p:nvSpPr>
          <p:cNvPr id="250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9503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1B5F8-3335-42C9-84FD-348F533E0FA1}" type="slidenum">
              <a:rPr lang="de-DE"/>
              <a:pPr/>
              <a:t>3</a:t>
            </a:fld>
            <a:endParaRPr lang="de-DE"/>
          </a:p>
        </p:txBody>
      </p:sp>
      <p:sp>
        <p:nvSpPr>
          <p:cNvPr id="250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8551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4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750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5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177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2D5297-ABF2-46B7-A3C4-1721072E05DB}" type="slidenum">
              <a:rPr lang="de-DE"/>
              <a:pPr/>
              <a:t>6</a:t>
            </a:fld>
            <a:endParaRPr lang="de-DE"/>
          </a:p>
        </p:txBody>
      </p:sp>
      <p:sp>
        <p:nvSpPr>
          <p:cNvPr id="25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14488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7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993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8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17674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A745A-2656-4257-ADEF-6EE2569915C7}" type="slidenum">
              <a:rPr lang="de-DE"/>
              <a:pPr/>
              <a:t>9</a:t>
            </a:fld>
            <a:endParaRPr lang="de-DE"/>
          </a:p>
        </p:txBody>
      </p:sp>
      <p:sp>
        <p:nvSpPr>
          <p:cNvPr id="199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8992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0232" y="836712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934838-3C79-4373-A76A-7C8C15726A1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01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179388" y="274638"/>
            <a:ext cx="8856662" cy="64674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6A4134-BB2B-417D-9CCD-D67F85A0B5B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25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692150"/>
            <a:ext cx="8856662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79388" y="3792538"/>
            <a:ext cx="8856662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490B01-D742-4F4C-A750-1A7D90625C98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2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692150"/>
            <a:ext cx="8856662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388" y="3792538"/>
            <a:ext cx="8856662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30B6EB-21AC-47B6-B145-E7004810589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76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388" y="692150"/>
            <a:ext cx="4351337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25" y="692150"/>
            <a:ext cx="4352925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179388" y="3792538"/>
            <a:ext cx="4351337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83125" y="3792538"/>
            <a:ext cx="4352925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7F3A806-9F99-4360-81A4-F6D760A3D1C4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6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179388" y="692150"/>
            <a:ext cx="4351337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25" y="692150"/>
            <a:ext cx="4352925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179388" y="3792538"/>
            <a:ext cx="8856662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6D16093-1DDA-4238-B912-1143E5A4B19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61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692150"/>
            <a:ext cx="4351337" cy="6049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3125" y="692150"/>
            <a:ext cx="4352925" cy="6049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84DDF35-BBDB-4090-B144-E37BB844F94B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38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660232" y="836712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934838-3C79-4373-A76A-7C8C15726A1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1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388" y="692150"/>
            <a:ext cx="4351337" cy="604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692150"/>
            <a:ext cx="4352925" cy="6049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660232" y="836712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3CDA02-3DEE-445E-A3E0-13E63EFDB5C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89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827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7544" y="1556792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</a:t>
            </a:r>
            <a:r>
              <a:rPr lang="de-DE" dirty="0" err="1" smtClean="0"/>
              <a:t>Kliken</a:t>
            </a:r>
            <a:r>
              <a:rPr lang="de-DE" dirty="0" smtClean="0"/>
              <a:t>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692150"/>
            <a:ext cx="4351337" cy="6049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051720" y="980728"/>
            <a:ext cx="4352925" cy="6049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accent4"/>
                </a:solidFill>
                <a:latin typeface="Arial" charset="0"/>
              </a:defRPr>
            </a:lvl1pPr>
          </a:lstStyle>
          <a:p>
            <a:r>
              <a:rPr lang="de-DE" smtClean="0"/>
              <a:t>© Skript IHK Bildungshaus Augsburg in Überarbeitung Christian 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2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79388" y="692150"/>
            <a:ext cx="8856662" cy="6049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5B6FA1-A0A5-41E5-BC80-9522F379978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942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179388" y="692150"/>
            <a:ext cx="8856662" cy="6049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EA9CE77-55E5-4FF6-AD1C-94BB2EFDF4C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450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692150"/>
            <a:ext cx="4351337" cy="6049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83125" y="692150"/>
            <a:ext cx="4352925" cy="6049963"/>
          </a:xfr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842281-F0DC-43C5-B230-C100B57CBCFE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146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79388" y="692150"/>
            <a:ext cx="4351337" cy="6049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3125" y="692150"/>
            <a:ext cx="4352925" cy="2947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25" y="3792538"/>
            <a:ext cx="4352925" cy="2949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589713" y="62071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9DAD62-C463-4479-B3ED-E78F70B01620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9" name="Rectangle 24"/>
          <p:cNvSpPr>
            <a:spLocks noGrp="1" noChangeArrowheads="1"/>
          </p:cNvSpPr>
          <p:nvPr>
            <p:ph type="dt" sz="quarter" idx="1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latin typeface="Arial" charset="0"/>
              </a:defRPr>
            </a:lvl1pPr>
          </a:lstStyle>
          <a:p>
            <a:r>
              <a:rPr lang="de-DE" dirty="0" smtClean="0"/>
              <a:t>© Skript IHK Bildungshaus Augsburg in Überarbeitung Christian </a:t>
            </a:r>
            <a:r>
              <a:rPr lang="de-DE" dirty="0" err="1" smtClean="0"/>
              <a:t>Zerle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9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</a:schemeClr>
            </a:gs>
            <a:gs pos="25000">
              <a:srgbClr val="0070C0">
                <a:alpha val="92000"/>
                <a:lumMod val="66000"/>
              </a:srgbClr>
            </a:gs>
            <a:gs pos="29000">
              <a:srgbClr val="002060">
                <a:alpha val="27000"/>
                <a:lumMod val="100000"/>
              </a:srgbClr>
            </a:gs>
            <a:gs pos="5000">
              <a:srgbClr val="002060">
                <a:alpha val="87000"/>
                <a:lumMod val="78000"/>
                <a:lumOff val="22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0728"/>
            <a:ext cx="8856662" cy="5761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3"/>
            <a:endParaRPr lang="de-CH" dirty="0" smtClean="0"/>
          </a:p>
          <a:p>
            <a:pPr lvl="3"/>
            <a:endParaRPr lang="de-CH" dirty="0" smtClean="0"/>
          </a:p>
        </p:txBody>
      </p:sp>
      <p:sp>
        <p:nvSpPr>
          <p:cNvPr id="35863" name="Rectangle 23"/>
          <p:cNvSpPr>
            <a:spLocks noChangeArrowheads="1"/>
          </p:cNvSpPr>
          <p:nvPr userDrawn="1"/>
        </p:nvSpPr>
        <p:spPr bwMode="auto">
          <a:xfrm>
            <a:off x="6877050" y="188913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r"/>
            <a:r>
              <a:rPr lang="de-DE" sz="1200" dirty="0">
                <a:solidFill>
                  <a:schemeClr val="accent4"/>
                </a:solidFill>
                <a:latin typeface="Arial" charset="0"/>
              </a:rPr>
              <a:t>Folie </a:t>
            </a:r>
            <a:fld id="{A64BFE56-506C-4BCC-9A77-BF5D4F975A88}" type="slidenum">
              <a:rPr lang="de-DE" sz="1200">
                <a:solidFill>
                  <a:schemeClr val="accent4"/>
                </a:solidFill>
                <a:latin typeface="Arial" charset="0"/>
              </a:rPr>
              <a:pPr algn="r"/>
              <a:t>‹Nr.›</a:t>
            </a:fld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35864" name="Rectangle 2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0"/>
            <a:ext cx="2743677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de-DE" dirty="0" smtClean="0"/>
              <a:t>© </a:t>
            </a:r>
            <a:r>
              <a:rPr lang="de-DE" dirty="0" smtClean="0">
                <a:solidFill>
                  <a:schemeClr val="accent4"/>
                </a:solidFill>
              </a:rPr>
              <a:t>Skript IHK Bildungshaus Augsburg in Überarbeitung Christian </a:t>
            </a:r>
            <a:r>
              <a:rPr lang="de-DE" dirty="0" err="1" smtClean="0">
                <a:solidFill>
                  <a:schemeClr val="accent4"/>
                </a:solidFill>
              </a:rPr>
              <a:t>Zerle</a:t>
            </a:r>
            <a:endParaRPr lang="de-DE" dirty="0">
              <a:solidFill>
                <a:schemeClr val="accent4"/>
              </a:solidFill>
            </a:endParaRPr>
          </a:p>
        </p:txBody>
      </p:sp>
      <p:pic>
        <p:nvPicPr>
          <p:cNvPr id="17" name="Picture 2" descr="C:\Users\Christian Zerle\Pictures\Logo ZC 2.jpg"/>
          <p:cNvPicPr>
            <a:picLocks noChangeAspect="1" noChangeArrowheads="1"/>
          </p:cNvPicPr>
          <p:nvPr userDrawn="1"/>
        </p:nvPicPr>
        <p:blipFill rotWithShape="1">
          <a:blip r:embed="rId17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8294" r="9921" b="3832"/>
          <a:stretch/>
        </p:blipFill>
        <p:spPr bwMode="auto">
          <a:xfrm>
            <a:off x="7236694" y="240569"/>
            <a:ext cx="719286" cy="6174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90" r:id="rId2"/>
    <p:sldLayoutId id="2147483692" r:id="rId3"/>
    <p:sldLayoutId id="2147483695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defRPr sz="20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3960440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	</a:t>
            </a:r>
            <a:r>
              <a:rPr lang="de-DE" sz="2400" dirty="0">
                <a:solidFill>
                  <a:schemeClr val="tx2">
                    <a:lumMod val="10000"/>
                  </a:schemeClr>
                </a:solidFill>
                <a:effectLst/>
              </a:rPr>
              <a:t>Unternehmensplanung ist die gedankliche </a:t>
            </a: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Vorwegnahme </a:t>
            </a:r>
            <a:r>
              <a:rPr lang="de-DE" sz="2400" dirty="0">
                <a:solidFill>
                  <a:schemeClr val="tx2">
                    <a:lumMod val="10000"/>
                  </a:schemeClr>
                </a:solidFill>
                <a:effectLst/>
              </a:rPr>
              <a:t>notwendiger Entwicklungen des Unternehmens zur Realisierung der </a:t>
            </a: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Unternehmensziele.</a:t>
            </a: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Welche Anforderungen werden die Kunden zukünftig an die Produkte stellen – </a:t>
            </a: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Produktionsprogramm</a:t>
            </a: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? Was soll produziert werden?</a:t>
            </a: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Welches Volumen haben die Märkte – </a:t>
            </a: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Produktionsvolumen</a:t>
            </a: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? Wieviel soll produziert werden?</a:t>
            </a: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Wie kann eine schnelle Reaktion auf Nachfrageänderungen sichergestellt werden – </a:t>
            </a: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Aufnahme neuer Produkte</a:t>
            </a: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? Was kann Neues produziert werden?</a:t>
            </a:r>
            <a:endParaRPr lang="de-DE" sz="2400" dirty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4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6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2987824" cy="212408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pic>
        <p:nvPicPr>
          <p:cNvPr id="136499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69" b="25274"/>
          <a:stretch/>
        </p:blipFill>
        <p:spPr>
          <a:xfrm>
            <a:off x="4356100" y="2276475"/>
            <a:ext cx="4106863" cy="1952625"/>
          </a:xfrm>
          <a:noFill/>
          <a:ln/>
        </p:spPr>
      </p:pic>
      <p:sp>
        <p:nvSpPr>
          <p:cNvPr id="1364996" name="Text Box 4"/>
          <p:cNvSpPr txBox="1">
            <a:spLocks noChangeArrowheads="1"/>
          </p:cNvSpPr>
          <p:nvPr/>
        </p:nvSpPr>
        <p:spPr bwMode="auto">
          <a:xfrm>
            <a:off x="5868988" y="2708275"/>
            <a:ext cx="23780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smtClean="0">
                <a:solidFill>
                  <a:schemeClr val="bg2"/>
                </a:solidFill>
              </a:rPr>
              <a:t>2 </a:t>
            </a: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</a:t>
            </a:r>
            <a:r>
              <a:rPr lang="de-DE" sz="2400" dirty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k</a:t>
            </a:r>
            <a:r>
              <a:rPr lang="de-DE" sz="2400" baseline="-25000" dirty="0" err="1" smtClean="0">
                <a:solidFill>
                  <a:schemeClr val="bg2"/>
                </a:solidFill>
              </a:rPr>
              <a:t>R</a:t>
            </a:r>
            <a:r>
              <a:rPr lang="de-DE" sz="2400" dirty="0" smtClean="0">
                <a:solidFill>
                  <a:schemeClr val="bg2"/>
                </a:solidFill>
              </a:rPr>
              <a:t> </a:t>
            </a: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 </a:t>
            </a:r>
            <a:r>
              <a:rPr lang="de-DE" sz="2400" dirty="0" err="1">
                <a:solidFill>
                  <a:schemeClr val="bg2"/>
                </a:solidFill>
              </a:rPr>
              <a:t>X</a:t>
            </a:r>
            <a:r>
              <a:rPr lang="de-DE" sz="2400" baseline="-25000" dirty="0" err="1">
                <a:solidFill>
                  <a:schemeClr val="bg2"/>
                </a:solidFill>
              </a:rPr>
              <a:t>ges</a:t>
            </a:r>
            <a:r>
              <a:rPr lang="de-DE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 </a:t>
            </a:r>
          </a:p>
        </p:txBody>
      </p:sp>
      <p:sp>
        <p:nvSpPr>
          <p:cNvPr id="1364997" name="Text Box 5"/>
          <p:cNvSpPr txBox="1">
            <a:spLocks noChangeArrowheads="1"/>
          </p:cNvSpPr>
          <p:nvPr/>
        </p:nvSpPr>
        <p:spPr bwMode="auto">
          <a:xfrm>
            <a:off x="5942013" y="3433763"/>
            <a:ext cx="2014537" cy="46166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400" dirty="0" err="1" smtClean="0">
                <a:solidFill>
                  <a:schemeClr val="bg2"/>
                </a:solidFill>
              </a:rPr>
              <a:t>k</a:t>
            </a:r>
            <a:r>
              <a:rPr lang="de-DE" sz="2400" baseline="-25000" dirty="0" err="1" smtClean="0">
                <a:solidFill>
                  <a:schemeClr val="bg2"/>
                </a:solidFill>
              </a:rPr>
              <a:t>h</a:t>
            </a:r>
            <a:r>
              <a:rPr lang="de-DE" sz="2400" dirty="0" smtClean="0">
                <a:solidFill>
                  <a:schemeClr val="bg2"/>
                </a:solidFill>
              </a:rPr>
              <a:t>      </a:t>
            </a:r>
            <a:r>
              <a:rPr lang="de-DE" sz="24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 2" pitchFamily="18" charset="2"/>
              </a:rPr>
              <a:t>      </a:t>
            </a:r>
            <a:r>
              <a:rPr lang="de-DE" sz="2400" dirty="0">
                <a:solidFill>
                  <a:schemeClr val="bg2"/>
                </a:solidFill>
              </a:rPr>
              <a:t> </a:t>
            </a:r>
            <a:r>
              <a:rPr lang="de-DE" sz="2400" dirty="0" err="1" smtClean="0">
                <a:solidFill>
                  <a:schemeClr val="bg2"/>
                </a:solidFill>
              </a:rPr>
              <a:t>i</a:t>
            </a:r>
            <a:r>
              <a:rPr lang="de-DE" sz="2400" baseline="-25000" dirty="0" err="1" smtClean="0">
                <a:solidFill>
                  <a:schemeClr val="bg2"/>
                </a:solidFill>
              </a:rPr>
              <a:t>L</a:t>
            </a:r>
            <a:endParaRPr lang="de-DE" sz="24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Wingdings 2" pitchFamily="18" charset="2"/>
            </a:endParaRPr>
          </a:p>
        </p:txBody>
      </p:sp>
      <p:sp>
        <p:nvSpPr>
          <p:cNvPr id="1364998" name="Text Box 6"/>
          <p:cNvSpPr txBox="1">
            <a:spLocks noChangeArrowheads="1"/>
          </p:cNvSpPr>
          <p:nvPr/>
        </p:nvSpPr>
        <p:spPr bwMode="auto">
          <a:xfrm>
            <a:off x="1403648" y="4989029"/>
            <a:ext cx="81375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 err="1" smtClean="0">
                <a:solidFill>
                  <a:schemeClr val="bg2"/>
                </a:solidFill>
              </a:rPr>
              <a:t>k</a:t>
            </a:r>
            <a:r>
              <a:rPr lang="de-DE" sz="2000" baseline="-25000" dirty="0" err="1" smtClean="0">
                <a:solidFill>
                  <a:schemeClr val="bg2"/>
                </a:solidFill>
              </a:rPr>
              <a:t>R</a:t>
            </a:r>
            <a:r>
              <a:rPr lang="de-DE" sz="2000" dirty="0">
                <a:solidFill>
                  <a:schemeClr val="bg2"/>
                </a:solidFill>
              </a:rPr>
              <a:t>: Rüstkosten in der Periode plus Auftragserstellungskosten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solidFill>
                  <a:schemeClr val="bg2"/>
                </a:solidFill>
              </a:rPr>
              <a:t>X</a:t>
            </a:r>
            <a:r>
              <a:rPr lang="de-DE" sz="2000" baseline="-25000" dirty="0" err="1">
                <a:solidFill>
                  <a:schemeClr val="bg2"/>
                </a:solidFill>
              </a:rPr>
              <a:t>ges</a:t>
            </a:r>
            <a:r>
              <a:rPr lang="de-DE" sz="2000" baseline="-25000" dirty="0">
                <a:solidFill>
                  <a:schemeClr val="bg2"/>
                </a:solidFill>
              </a:rPr>
              <a:t> </a:t>
            </a:r>
            <a:r>
              <a:rPr lang="de-DE" sz="2000" dirty="0" smtClean="0">
                <a:solidFill>
                  <a:schemeClr val="bg2"/>
                </a:solidFill>
              </a:rPr>
              <a:t>: </a:t>
            </a:r>
            <a:r>
              <a:rPr lang="de-DE" sz="2000" dirty="0">
                <a:solidFill>
                  <a:schemeClr val="bg2"/>
                </a:solidFill>
              </a:rPr>
              <a:t>Bedarf pro Periode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solidFill>
                  <a:schemeClr val="bg2"/>
                </a:solidFill>
              </a:rPr>
              <a:t>k</a:t>
            </a:r>
            <a:r>
              <a:rPr lang="de-DE" sz="2000" baseline="-25000" dirty="0" err="1">
                <a:solidFill>
                  <a:schemeClr val="bg2"/>
                </a:solidFill>
              </a:rPr>
              <a:t>h</a:t>
            </a:r>
            <a:r>
              <a:rPr lang="de-DE" sz="2000" baseline="-25000" dirty="0">
                <a:solidFill>
                  <a:schemeClr val="bg2"/>
                </a:solidFill>
              </a:rPr>
              <a:t> </a:t>
            </a:r>
            <a:r>
              <a:rPr lang="de-DE" sz="2000" dirty="0" smtClean="0">
                <a:solidFill>
                  <a:schemeClr val="bg2"/>
                </a:solidFill>
              </a:rPr>
              <a:t>: </a:t>
            </a:r>
            <a:r>
              <a:rPr lang="de-DE" sz="2000" dirty="0">
                <a:solidFill>
                  <a:schemeClr val="bg2"/>
                </a:solidFill>
              </a:rPr>
              <a:t>Herstellkosten je Mengeneinheit (ohne Rüstkosten)</a:t>
            </a:r>
          </a:p>
          <a:p>
            <a:pPr>
              <a:spcBef>
                <a:spcPct val="50000"/>
              </a:spcBef>
            </a:pPr>
            <a:r>
              <a:rPr lang="de-DE" sz="2000" dirty="0" err="1">
                <a:solidFill>
                  <a:schemeClr val="bg2"/>
                </a:solidFill>
              </a:rPr>
              <a:t>i</a:t>
            </a:r>
            <a:r>
              <a:rPr lang="de-DE" sz="2000" baseline="-25000" dirty="0" err="1">
                <a:solidFill>
                  <a:schemeClr val="bg2"/>
                </a:solidFill>
              </a:rPr>
              <a:t>L</a:t>
            </a:r>
            <a:r>
              <a:rPr lang="de-DE" sz="2000" dirty="0">
                <a:solidFill>
                  <a:schemeClr val="bg2"/>
                </a:solidFill>
              </a:rPr>
              <a:t>: Zinssatz für die Lagerung</a:t>
            </a:r>
          </a:p>
        </p:txBody>
      </p:sp>
      <p:sp>
        <p:nvSpPr>
          <p:cNvPr id="10" name="Textfeld 9"/>
          <p:cNvSpPr txBox="1"/>
          <p:nvPr/>
        </p:nvSpPr>
        <p:spPr>
          <a:xfrm rot="21201935">
            <a:off x="6434716" y="4095306"/>
            <a:ext cx="2196244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Formelsammlung Seite 10</a:t>
            </a:r>
            <a:endParaRPr lang="de-DE" b="1" dirty="0"/>
          </a:p>
        </p:txBody>
      </p:sp>
      <p:pic>
        <p:nvPicPr>
          <p:cNvPr id="11" name="Picture 2" descr="http://www.it-infothek.de/images/semester_9/bwl_produktion_andlersche_forme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2284458"/>
            <a:ext cx="3870424" cy="232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Festlegung des </a:t>
            </a:r>
            <a:r>
              <a:rPr lang="de-DE" sz="2400" b="1" dirty="0" smtClean="0"/>
              <a:t>Produktionsvolumens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64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4725144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	</a:t>
            </a:r>
            <a:r>
              <a:rPr lang="de-DE" sz="2400" u="sn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Festlegung des Produktionsvolumens:</a:t>
            </a:r>
            <a:endParaRPr lang="de-DE" sz="2400" u="sng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400050" algn="just">
              <a:lnSpc>
                <a:spcPct val="90000"/>
              </a:lnSpc>
              <a:buClr>
                <a:schemeClr val="tx2">
                  <a:lumMod val="10000"/>
                </a:schemeClr>
              </a:buClr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Beispiel Skript Seite 53</a:t>
            </a: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400050" algn="just">
              <a:lnSpc>
                <a:spcPct val="90000"/>
              </a:lnSpc>
              <a:buClr>
                <a:schemeClr val="tx2">
                  <a:lumMod val="10000"/>
                </a:schemeClr>
              </a:buClr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Beispiel:</a:t>
            </a:r>
          </a:p>
          <a:p>
            <a:pPr marL="400050" algn="just">
              <a:lnSpc>
                <a:spcPct val="90000"/>
              </a:lnSpc>
              <a:buClr>
                <a:schemeClr val="tx2">
                  <a:lumMod val="10000"/>
                </a:schemeClr>
              </a:buClr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Jahresbedarf 10.000 Stück, Rüstkosten 10.000 EUR, Herstellkosten 1 EUR, Lagerzinssatz 40% </a:t>
            </a:r>
          </a:p>
          <a:p>
            <a:pPr marL="400050" algn="just">
              <a:lnSpc>
                <a:spcPct val="90000"/>
              </a:lnSpc>
              <a:buClr>
                <a:schemeClr val="tx2">
                  <a:lumMod val="10000"/>
                </a:schemeClr>
              </a:buClr>
            </a:pPr>
            <a:endParaRPr lang="de-DE" sz="24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Festlegung des </a:t>
            </a:r>
            <a:r>
              <a:rPr lang="de-DE" sz="2400" b="1" dirty="0" smtClean="0"/>
              <a:t>Produktionsvolumens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4725144"/>
          </a:xfrm>
        </p:spPr>
        <p:txBody>
          <a:bodyPr/>
          <a:lstStyle/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Jahresbedarf 10.000 Stück, Rüstkosten 10.000 EUR, Herstellkosten 1 EUR, Lagerzinssatz 40% </a:t>
            </a:r>
          </a:p>
          <a:p>
            <a:pPr marL="400050" algn="just">
              <a:lnSpc>
                <a:spcPct val="90000"/>
              </a:lnSpc>
              <a:buClr>
                <a:schemeClr val="tx2">
                  <a:lumMod val="10000"/>
                </a:schemeClr>
              </a:buClr>
            </a:pPr>
            <a:endParaRPr lang="de-DE" sz="24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Festlegung des </a:t>
            </a:r>
            <a:r>
              <a:rPr lang="de-DE" sz="2400" b="1" dirty="0" smtClean="0"/>
              <a:t>Produktionsvolumens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6" y="2954059"/>
            <a:ext cx="896448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48880"/>
            <a:ext cx="8712968" cy="4725144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Durch die Änderung der Bedürfnisse der Nachfrager, durch Aufholung eines Rückstands zu Wettbewerbern oder das Streben nach einem Wettbewerbsvorsprung kann sich die Notwendigkeit zur Aufnahme neuer Produkte oder Herstellungsverfahren ergeben.</a:t>
            </a: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None/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Aufgrund </a:t>
            </a:r>
            <a:r>
              <a:rPr lang="de-DE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der begrenzten Lebensdauer der Produkte müssen lange vor Auslaufen eines Produktes bereits Maßnahmen ergriffen werden, damit immer wieder neue Produkte im Sortiment erscheinen.</a:t>
            </a: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</a:t>
            </a:r>
            <a:r>
              <a:rPr lang="de-DE" sz="2400" b="1" dirty="0" smtClean="0"/>
              <a:t>euer Produkte/Herstellungsverfahren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506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48880"/>
            <a:ext cx="9036496" cy="4725144"/>
          </a:xfrm>
        </p:spPr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Produktbestimmung </a:t>
            </a:r>
            <a:r>
              <a:rPr lang="de-DE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(Definition der Leistungserstellung</a:t>
            </a: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)</a:t>
            </a:r>
          </a:p>
          <a:p>
            <a:pPr>
              <a:buNone/>
            </a:pPr>
            <a:endParaRPr lang="de-DE" sz="20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857250" lvl="1" indent="-342900">
              <a:buClr>
                <a:schemeClr val="bg2">
                  <a:lumMod val="90000"/>
                  <a:lumOff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Zahl der unterschiedlichen </a:t>
            </a:r>
            <a:r>
              <a:rPr lang="de-DE" sz="2000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Erzeugnisarten</a:t>
            </a: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-</a:t>
            </a: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Produktionsprogrammbreite</a:t>
            </a:r>
          </a:p>
          <a:p>
            <a:pPr marL="857250" lvl="1" indent="-342900">
              <a:buClr>
                <a:schemeClr val="bg2">
                  <a:lumMod val="90000"/>
                  <a:lumOff val="10000"/>
                </a:schemeClr>
              </a:buClr>
              <a:buFont typeface="Courier New" panose="02070309020205020404" pitchFamily="49" charset="0"/>
              <a:buChar char="o"/>
            </a:pPr>
            <a:endParaRPr lang="de-DE" sz="20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857250" lvl="1" indent="-342900">
              <a:buClr>
                <a:schemeClr val="bg2">
                  <a:lumMod val="90000"/>
                  <a:lumOff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Zahl der Abwandlungen der Erzeugnisses  -</a:t>
            </a:r>
            <a:r>
              <a:rPr lang="de-DE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Produktionsprogrammdichte  </a:t>
            </a:r>
            <a:endParaRPr lang="de-DE" sz="20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857250" lvl="1" indent="-342900">
              <a:buClr>
                <a:schemeClr val="bg2">
                  <a:lumMod val="90000"/>
                  <a:lumOff val="10000"/>
                </a:schemeClr>
              </a:buClr>
              <a:buFont typeface="Courier New" panose="02070309020205020404" pitchFamily="49" charset="0"/>
              <a:buChar char="o"/>
            </a:pPr>
            <a:endParaRPr lang="de-DE" sz="20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857250" lvl="1" indent="-342900">
              <a:buClr>
                <a:schemeClr val="bg2">
                  <a:lumMod val="90000"/>
                  <a:lumOff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Zahl der Fertigungsstufen - </a:t>
            </a:r>
            <a:r>
              <a:rPr lang="de-DE" sz="2000" b="1" dirty="0">
                <a:solidFill>
                  <a:schemeClr val="tx2">
                    <a:lumMod val="10000"/>
                  </a:schemeClr>
                </a:solidFill>
                <a:effectLst/>
              </a:rPr>
              <a:t>Produktionsprogrammtiefe</a:t>
            </a: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</a:t>
            </a:r>
            <a:r>
              <a:rPr lang="de-DE" sz="2400" b="1" dirty="0" smtClean="0"/>
              <a:t>euer Produkte/Herstellungsverfahren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4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1779" y="2002732"/>
            <a:ext cx="9036496" cy="4725144"/>
          </a:xfrm>
        </p:spPr>
        <p:txBody>
          <a:bodyPr/>
          <a:lstStyle/>
          <a:p>
            <a:pPr>
              <a:buNone/>
            </a:pPr>
            <a:r>
              <a:rPr lang="de-DE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	</a:t>
            </a: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Marktzeit eines Produktes / Lebenszyklus</a:t>
            </a: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</a:t>
            </a:r>
            <a:r>
              <a:rPr lang="de-DE" sz="2400" b="1" dirty="0" smtClean="0"/>
              <a:t>euer Produkte/Herstellungsverfahren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  <p:pic>
        <p:nvPicPr>
          <p:cNvPr id="6" name="Picture 6" descr="Produkt Lebenszyklus Abb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3583"/>
          <a:stretch>
            <a:fillRect/>
          </a:stretch>
        </p:blipFill>
        <p:spPr>
          <a:xfrm>
            <a:off x="179388" y="2960688"/>
            <a:ext cx="8715375" cy="3636962"/>
          </a:xfrm>
        </p:spPr>
      </p:pic>
    </p:spTree>
    <p:extLst>
      <p:ext uri="{BB962C8B-B14F-4D97-AF65-F5344CB8AC3E}">
        <p14:creationId xmlns:p14="http://schemas.microsoft.com/office/powerpoint/2010/main" val="39768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pic>
        <p:nvPicPr>
          <p:cNvPr id="1325059" name="Picture 3" descr="Produkt Lebenszyklus Abb 3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" r="3583" b="3040"/>
          <a:stretch>
            <a:fillRect/>
          </a:stretch>
        </p:blipFill>
        <p:spPr>
          <a:xfrm>
            <a:off x="179388" y="1844675"/>
            <a:ext cx="8715375" cy="4824413"/>
          </a:xfrm>
        </p:spPr>
      </p:pic>
      <p:sp>
        <p:nvSpPr>
          <p:cNvPr id="1325060" name="Text Box 4"/>
          <p:cNvSpPr txBox="1">
            <a:spLocks noChangeArrowheads="1"/>
          </p:cNvSpPr>
          <p:nvPr/>
        </p:nvSpPr>
        <p:spPr bwMode="auto">
          <a:xfrm>
            <a:off x="6227763" y="1916113"/>
            <a:ext cx="2592387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de-DE">
                <a:solidFill>
                  <a:srgbClr val="009900"/>
                </a:solidFill>
              </a:rPr>
              <a:t>Je konsumnäher ein Er-zeugnis ist, desto kürzer seine Lebenskurve und umgekehrt (Waschmittel ./. Fertighäuser. Der Lebenszyklus kann durch Marketinginstrumente z. B. Werbung, Kunden-dienst, Rabatte verlängert werden.</a:t>
            </a:r>
          </a:p>
        </p:txBody>
      </p:sp>
      <p:sp>
        <p:nvSpPr>
          <p:cNvPr id="1325061" name="Rectangle 5"/>
          <p:cNvSpPr>
            <a:spLocks noChangeArrowheads="1"/>
          </p:cNvSpPr>
          <p:nvPr/>
        </p:nvSpPr>
        <p:spPr bwMode="auto">
          <a:xfrm>
            <a:off x="6227763" y="1916113"/>
            <a:ext cx="2592387" cy="28082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/>
          <p:cNvSpPr>
            <a:spLocks noGrp="1"/>
          </p:cNvSpPr>
          <p:nvPr>
            <p:ph type="dt" sz="quarter" idx="2"/>
          </p:nvPr>
        </p:nvSpPr>
        <p:spPr>
          <a:xfrm>
            <a:off x="0" y="0"/>
            <a:ext cx="2743677" cy="188913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pic>
        <p:nvPicPr>
          <p:cNvPr id="339975" name="Picture 7" descr="-roduktlebenszyklu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1360" r="870" b="2748"/>
          <a:stretch>
            <a:fillRect/>
          </a:stretch>
        </p:blipFill>
        <p:spPr>
          <a:xfrm>
            <a:off x="179387" y="2424108"/>
            <a:ext cx="8785225" cy="39604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9976" name="Rectangle 8"/>
          <p:cNvSpPr>
            <a:spLocks noChangeArrowheads="1"/>
          </p:cNvSpPr>
          <p:nvPr/>
        </p:nvSpPr>
        <p:spPr bwMode="auto">
          <a:xfrm>
            <a:off x="468313" y="6242050"/>
            <a:ext cx="8207375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Quelle: Kompendium der Betriebswirtschaftslehre, 9. Auflage, 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de-DE" sz="1600">
                <a:effectLst>
                  <a:outerShdw blurRad="38100" dist="38100" dir="2700000" algn="tl">
                    <a:srgbClr val="000000"/>
                  </a:outerShdw>
                </a:effectLst>
              </a:rPr>
              <a:t>Prof. Dr. Uwe Bestmann (Hrsg.), R. Oldenbourg Verlag München Wien, Seite 16f</a:t>
            </a:r>
            <a:r>
              <a:rPr lang="de-DE"/>
              <a:t> 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0008" y="1966444"/>
            <a:ext cx="9036496" cy="45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defRPr sz="20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None/>
            </a:pPr>
            <a:r>
              <a:rPr lang="de-DE" sz="2000" b="1" kern="0" dirty="0">
                <a:solidFill>
                  <a:schemeClr val="tx2">
                    <a:lumMod val="10000"/>
                  </a:schemeClr>
                </a:solidFill>
                <a:effectLst/>
              </a:rPr>
              <a:t>Marktzeit eines Produktes / Lebenszyklus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</a:t>
            </a:r>
            <a:r>
              <a:rPr lang="de-DE" sz="2400" b="1" dirty="0" smtClean="0"/>
              <a:t>euer Produkte/Herstellungsverfahren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153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5"/>
          <p:cNvSpPr>
            <a:spLocks noGrp="1"/>
          </p:cNvSpPr>
          <p:nvPr>
            <p:ph type="dt" sz="quarter" idx="2"/>
          </p:nvPr>
        </p:nvSpPr>
        <p:spPr>
          <a:xfrm>
            <a:off x="0" y="0"/>
            <a:ext cx="2743677" cy="188913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107504" y="1628800"/>
            <a:ext cx="8894763" cy="5832475"/>
            <a:chOff x="340" y="1089"/>
            <a:chExt cx="3815" cy="4483"/>
          </a:xfrm>
        </p:grpSpPr>
        <p:cxnSp>
          <p:nvCxnSpPr>
            <p:cNvPr id="267294" name="_s267294"/>
            <p:cNvCxnSpPr>
              <a:cxnSpLocks noChangeShapeType="1"/>
              <a:stCxn id="15" idx="1"/>
              <a:endCxn id="12" idx="2"/>
            </p:cNvCxnSpPr>
            <p:nvPr/>
          </p:nvCxnSpPr>
          <p:spPr bwMode="auto">
            <a:xfrm rot="10800000">
              <a:off x="2788" y="3601"/>
              <a:ext cx="144" cy="115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92" name="_s267292"/>
            <p:cNvCxnSpPr>
              <a:cxnSpLocks noChangeShapeType="1"/>
              <a:stCxn id="14" idx="1"/>
              <a:endCxn id="12" idx="2"/>
            </p:cNvCxnSpPr>
            <p:nvPr/>
          </p:nvCxnSpPr>
          <p:spPr bwMode="auto">
            <a:xfrm rot="10800000">
              <a:off x="2788" y="3601"/>
              <a:ext cx="144" cy="71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90" name="_s267290"/>
            <p:cNvCxnSpPr>
              <a:cxnSpLocks noChangeShapeType="1"/>
              <a:stCxn id="13" idx="1"/>
              <a:endCxn id="12" idx="2"/>
            </p:cNvCxnSpPr>
            <p:nvPr/>
          </p:nvCxnSpPr>
          <p:spPr bwMode="auto">
            <a:xfrm rot="10800000">
              <a:off x="2788" y="3601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8" name="_s267288"/>
            <p:cNvCxnSpPr>
              <a:cxnSpLocks noChangeShapeType="1"/>
              <a:stCxn id="12" idx="0"/>
              <a:endCxn id="9" idx="2"/>
            </p:cNvCxnSpPr>
            <p:nvPr/>
          </p:nvCxnSpPr>
          <p:spPr bwMode="auto">
            <a:xfrm rot="5400000" flipH="1">
              <a:off x="2357" y="2713"/>
              <a:ext cx="144" cy="71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6" name="_s267286"/>
            <p:cNvCxnSpPr>
              <a:cxnSpLocks noChangeShapeType="1"/>
              <a:stCxn id="11" idx="0"/>
              <a:endCxn id="9" idx="2"/>
            </p:cNvCxnSpPr>
            <p:nvPr/>
          </p:nvCxnSpPr>
          <p:spPr bwMode="auto">
            <a:xfrm rot="16200000">
              <a:off x="1853" y="2928"/>
              <a:ext cx="144" cy="28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4" name="_s267284"/>
            <p:cNvCxnSpPr>
              <a:cxnSpLocks noChangeShapeType="1"/>
              <a:stCxn id="10" idx="0"/>
              <a:endCxn id="9" idx="2"/>
            </p:cNvCxnSpPr>
            <p:nvPr/>
          </p:nvCxnSpPr>
          <p:spPr bwMode="auto">
            <a:xfrm rot="16200000">
              <a:off x="1349" y="2424"/>
              <a:ext cx="144" cy="1297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2" name="_s267282"/>
            <p:cNvCxnSpPr>
              <a:cxnSpLocks noChangeShapeType="1"/>
              <a:stCxn id="9" idx="0"/>
              <a:endCxn id="6" idx="2"/>
            </p:cNvCxnSpPr>
            <p:nvPr/>
          </p:nvCxnSpPr>
          <p:spPr bwMode="auto">
            <a:xfrm rot="5400000" flipH="1">
              <a:off x="1997" y="2640"/>
              <a:ext cx="144" cy="1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80" name="_s267280"/>
            <p:cNvCxnSpPr>
              <a:cxnSpLocks noChangeShapeType="1"/>
              <a:stCxn id="8" idx="0"/>
              <a:endCxn id="6" idx="2"/>
            </p:cNvCxnSpPr>
            <p:nvPr/>
          </p:nvCxnSpPr>
          <p:spPr bwMode="auto">
            <a:xfrm rot="16200000">
              <a:off x="1348" y="1993"/>
              <a:ext cx="144" cy="129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78" name="_s267278"/>
            <p:cNvCxnSpPr>
              <a:cxnSpLocks noChangeShapeType="1"/>
              <a:stCxn id="7" idx="0"/>
              <a:endCxn id="5" idx="2"/>
            </p:cNvCxnSpPr>
            <p:nvPr/>
          </p:nvCxnSpPr>
          <p:spPr bwMode="auto">
            <a:xfrm rot="5400000" flipH="1">
              <a:off x="2806" y="1579"/>
              <a:ext cx="144" cy="1259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7276" name="_s267276"/>
            <p:cNvCxnSpPr>
              <a:cxnSpLocks noChangeShapeType="1"/>
              <a:stCxn id="6" idx="0"/>
              <a:endCxn id="5" idx="2"/>
            </p:cNvCxnSpPr>
            <p:nvPr/>
          </p:nvCxnSpPr>
          <p:spPr bwMode="auto">
            <a:xfrm rot="16200000">
              <a:off x="2086" y="2119"/>
              <a:ext cx="144" cy="18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" name="_s267272"/>
            <p:cNvSpPr>
              <a:spLocks noChangeArrowheads="1"/>
            </p:cNvSpPr>
            <p:nvPr/>
          </p:nvSpPr>
          <p:spPr bwMode="auto">
            <a:xfrm>
              <a:off x="1151" y="1836"/>
              <a:ext cx="2192" cy="301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Maßnahmen zur Gestaltung des Produktionsprogrames</a:t>
              </a:r>
            </a:p>
          </p:txBody>
        </p:sp>
        <p:sp>
          <p:nvSpPr>
            <p:cNvPr id="6" name="_s267273"/>
            <p:cNvSpPr>
              <a:spLocks noChangeArrowheads="1"/>
            </p:cNvSpPr>
            <p:nvPr/>
          </p:nvSpPr>
          <p:spPr bwMode="auto">
            <a:xfrm>
              <a:off x="1421" y="2281"/>
              <a:ext cx="129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Produktinnovation</a:t>
              </a:r>
            </a:p>
          </p:txBody>
        </p:sp>
        <p:sp>
          <p:nvSpPr>
            <p:cNvPr id="7" name="_s267275"/>
            <p:cNvSpPr>
              <a:spLocks noChangeArrowheads="1"/>
            </p:cNvSpPr>
            <p:nvPr/>
          </p:nvSpPr>
          <p:spPr bwMode="auto">
            <a:xfrm>
              <a:off x="2860" y="2281"/>
              <a:ext cx="1295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Produkteliminierung</a:t>
              </a:r>
            </a:p>
          </p:txBody>
        </p:sp>
        <p:sp>
          <p:nvSpPr>
            <p:cNvPr id="8" name="_s267279"/>
            <p:cNvSpPr>
              <a:spLocks noChangeArrowheads="1"/>
            </p:cNvSpPr>
            <p:nvPr/>
          </p:nvSpPr>
          <p:spPr bwMode="auto">
            <a:xfrm>
              <a:off x="340" y="271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Marktneuheit</a:t>
              </a:r>
            </a:p>
          </p:txBody>
        </p:sp>
        <p:sp>
          <p:nvSpPr>
            <p:cNvPr id="9" name="_s267281"/>
            <p:cNvSpPr>
              <a:spLocks noChangeArrowheads="1"/>
            </p:cNvSpPr>
            <p:nvPr/>
          </p:nvSpPr>
          <p:spPr bwMode="auto">
            <a:xfrm>
              <a:off x="1637" y="2713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Unternehmensneuheit</a:t>
              </a:r>
            </a:p>
          </p:txBody>
        </p:sp>
        <p:sp>
          <p:nvSpPr>
            <p:cNvPr id="10" name="_s267283"/>
            <p:cNvSpPr>
              <a:spLocks noChangeArrowheads="1"/>
            </p:cNvSpPr>
            <p:nvPr/>
          </p:nvSpPr>
          <p:spPr bwMode="auto">
            <a:xfrm>
              <a:off x="340" y="3145"/>
              <a:ext cx="864" cy="4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Differenzierung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(neue Ausführung)</a:t>
              </a:r>
            </a:p>
          </p:txBody>
        </p:sp>
        <p:sp>
          <p:nvSpPr>
            <p:cNvPr id="11" name="_s267285"/>
            <p:cNvSpPr>
              <a:spLocks noChangeArrowheads="1"/>
            </p:cNvSpPr>
            <p:nvPr/>
          </p:nvSpPr>
          <p:spPr bwMode="auto">
            <a:xfrm>
              <a:off x="1348" y="3145"/>
              <a:ext cx="864" cy="4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Variation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(Verbesserung)</a:t>
              </a:r>
            </a:p>
          </p:txBody>
        </p:sp>
        <p:sp>
          <p:nvSpPr>
            <p:cNvPr id="12" name="_s267287"/>
            <p:cNvSpPr>
              <a:spLocks noChangeArrowheads="1"/>
            </p:cNvSpPr>
            <p:nvPr/>
          </p:nvSpPr>
          <p:spPr bwMode="auto">
            <a:xfrm>
              <a:off x="2356" y="3145"/>
              <a:ext cx="864" cy="45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Diversifikation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(Zusätzliches Prod.)</a:t>
              </a:r>
            </a:p>
          </p:txBody>
        </p:sp>
        <p:sp>
          <p:nvSpPr>
            <p:cNvPr id="13" name="_s267289"/>
            <p:cNvSpPr>
              <a:spLocks noChangeArrowheads="1"/>
            </p:cNvSpPr>
            <p:nvPr/>
          </p:nvSpPr>
          <p:spPr bwMode="auto">
            <a:xfrm>
              <a:off x="2932" y="3745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horizontal</a:t>
              </a:r>
            </a:p>
          </p:txBody>
        </p:sp>
        <p:sp>
          <p:nvSpPr>
            <p:cNvPr id="14" name="_s267291"/>
            <p:cNvSpPr>
              <a:spLocks noChangeArrowheads="1"/>
            </p:cNvSpPr>
            <p:nvPr/>
          </p:nvSpPr>
          <p:spPr bwMode="auto">
            <a:xfrm>
              <a:off x="2932" y="4176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4843" tIns="37421" rIns="74843" bIns="37421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vertikal</a:t>
              </a:r>
            </a:p>
          </p:txBody>
        </p:sp>
        <p:sp>
          <p:nvSpPr>
            <p:cNvPr id="15" name="_s267293"/>
            <p:cNvSpPr>
              <a:spLocks noChangeArrowheads="1"/>
            </p:cNvSpPr>
            <p:nvPr/>
          </p:nvSpPr>
          <p:spPr bwMode="auto">
            <a:xfrm>
              <a:off x="2932" y="4607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77962" tIns="38980" rIns="77962" bIns="3898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</a:rPr>
                <a:t>lateral</a:t>
              </a:r>
            </a:p>
          </p:txBody>
        </p:sp>
      </p:grpSp>
      <p:sp>
        <p:nvSpPr>
          <p:cNvPr id="25" name="Textfeld 24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N</a:t>
            </a:r>
            <a:r>
              <a:rPr lang="de-DE" sz="2400" b="1" dirty="0" smtClean="0"/>
              <a:t>euer Produkte/Herstellungsverfahren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4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pic>
        <p:nvPicPr>
          <p:cNvPr id="254982" name="Picture 6" descr="Betriebliche Planung Abb 29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bright="-3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" t="9837" r="2631" b="2951"/>
          <a:stretch/>
        </p:blipFill>
        <p:spPr>
          <a:xfrm>
            <a:off x="179512" y="2132856"/>
            <a:ext cx="8642350" cy="4465241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88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0"/>
          </p:nvPr>
        </p:nvSpPr>
        <p:spPr>
          <a:xfrm>
            <a:off x="0" y="0"/>
            <a:ext cx="2987824" cy="212408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3219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986109"/>
            <a:ext cx="5112692" cy="4537249"/>
          </a:xfrm>
        </p:spPr>
        <p:txBody>
          <a:bodyPr/>
          <a:lstStyle/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Die Planungen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müssen laufend aktualisiert (</a:t>
            </a: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an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Marktveränderungen angepasst werden) um </a:t>
            </a:r>
            <a:endParaRPr lang="de-DE" sz="20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benötigte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Materialbedarfe abzuleiten und die </a:t>
            </a:r>
            <a:endParaRPr lang="de-DE" sz="20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Kapitalbindung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zu reduzieren.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de-DE" sz="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Bei </a:t>
            </a:r>
            <a:r>
              <a:rPr lang="de-DE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rollierender Planung 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wird die ursprüngliche Planung nach einer bestimmten Periode neu festgelegt und um eine Teilperiode ergänzt. (Es werden die Monate 1, 2 und 3 geplant und nach Monat 1 werden Monat 2 , 3 überarbeitet und Monat 4 </a:t>
            </a:r>
            <a:r>
              <a:rPr lang="de-DE" sz="2000" dirty="0" err="1">
                <a:solidFill>
                  <a:schemeClr val="tx2">
                    <a:lumMod val="10000"/>
                  </a:schemeClr>
                </a:solidFill>
                <a:effectLst/>
              </a:rPr>
              <a:t>mitgelplant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)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de-DE" sz="8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Bei der </a:t>
            </a:r>
            <a:r>
              <a:rPr lang="de-DE" sz="2400" b="1" dirty="0">
                <a:solidFill>
                  <a:schemeClr val="tx2">
                    <a:lumMod val="10000"/>
                  </a:schemeClr>
                </a:solidFill>
                <a:effectLst/>
              </a:rPr>
              <a:t>Blockplanung</a:t>
            </a:r>
            <a:r>
              <a:rPr lang="de-DE" sz="2000" dirty="0">
                <a:solidFill>
                  <a:schemeClr val="tx2">
                    <a:lumMod val="10000"/>
                  </a:schemeClr>
                </a:solidFill>
                <a:effectLst/>
              </a:rPr>
              <a:t> wird erfolgt eine komplette Neuplanung an Ende der ursprünglichen Periode (Monate 1, 2 und 3 werden geplant, nach Monat 3 werden die Monate 4, 5 und 6 geplant).</a:t>
            </a:r>
          </a:p>
        </p:txBody>
      </p:sp>
      <p:pic>
        <p:nvPicPr>
          <p:cNvPr id="1321987" name="Picture 3" descr="Gliederung des Gesamtplanes Abb 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1207" r="13876" b="3595"/>
          <a:stretch>
            <a:fillRect/>
          </a:stretch>
        </p:blipFill>
        <p:spPr>
          <a:xfrm>
            <a:off x="5508104" y="1965957"/>
            <a:ext cx="3386659" cy="4703131"/>
          </a:xfrm>
        </p:spPr>
      </p:pic>
      <p:sp>
        <p:nvSpPr>
          <p:cNvPr id="7" name="Textfeld 6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15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76872"/>
            <a:ext cx="8640960" cy="576064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Programmplanung</a:t>
            </a:r>
            <a:endParaRPr lang="de-DE" sz="2400" dirty="0">
              <a:solidFill>
                <a:schemeClr val="tx2">
                  <a:lumMod val="10000"/>
                </a:schemeClr>
              </a:solidFill>
              <a:effectLst/>
              <a:ea typeface="+mn-ea"/>
              <a:cs typeface="+mn-cs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  <p:sp>
        <p:nvSpPr>
          <p:cNvPr id="2" name="Abgerundetes Rechteck 1"/>
          <p:cNvSpPr/>
          <p:nvPr/>
        </p:nvSpPr>
        <p:spPr>
          <a:xfrm>
            <a:off x="899592" y="2852936"/>
            <a:ext cx="331236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Programmbreite</a:t>
            </a:r>
          </a:p>
          <a:p>
            <a:pPr algn="ctr"/>
            <a:endParaRPr lang="de-DE" dirty="0"/>
          </a:p>
          <a:p>
            <a:pPr algn="ctr"/>
            <a:r>
              <a:rPr lang="de-DE" sz="2000" dirty="0" smtClean="0"/>
              <a:t>Zahl der Produktgruppen bzw. –</a:t>
            </a:r>
            <a:r>
              <a:rPr lang="de-DE" sz="2000" dirty="0" err="1" smtClean="0"/>
              <a:t>linien</a:t>
            </a:r>
            <a:r>
              <a:rPr lang="de-DE" sz="2000" dirty="0" smtClean="0"/>
              <a:t> innerhalb eines Produktionsprogramms</a:t>
            </a:r>
            <a:endParaRPr lang="de-DE" sz="2000" dirty="0"/>
          </a:p>
        </p:txBody>
      </p:sp>
      <p:sp>
        <p:nvSpPr>
          <p:cNvPr id="9" name="Abgerundetes Rechteck 8"/>
          <p:cNvSpPr/>
          <p:nvPr/>
        </p:nvSpPr>
        <p:spPr>
          <a:xfrm>
            <a:off x="4860032" y="2852936"/>
            <a:ext cx="3312368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/>
              <a:t>Programmtiefe</a:t>
            </a:r>
          </a:p>
          <a:p>
            <a:pPr algn="ctr"/>
            <a:endParaRPr lang="de-DE" dirty="0"/>
          </a:p>
          <a:p>
            <a:pPr algn="ctr"/>
            <a:r>
              <a:rPr lang="de-DE" sz="2000" dirty="0" smtClean="0"/>
              <a:t>Zahl der verschiedenen Varianten (Modelle, Typen) einer Produktgruppe des Produktionsprogramms</a:t>
            </a:r>
            <a:endParaRPr lang="de-DE" sz="2000" dirty="0"/>
          </a:p>
        </p:txBody>
      </p:sp>
      <p:sp>
        <p:nvSpPr>
          <p:cNvPr id="3" name="Pfeil nach links und rechts 2"/>
          <p:cNvSpPr/>
          <p:nvPr/>
        </p:nvSpPr>
        <p:spPr>
          <a:xfrm>
            <a:off x="1331640" y="5373216"/>
            <a:ext cx="2592288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links und rechts 9"/>
          <p:cNvSpPr/>
          <p:nvPr/>
        </p:nvSpPr>
        <p:spPr>
          <a:xfrm rot="5400000">
            <a:off x="6048164" y="5697252"/>
            <a:ext cx="1224136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69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-180528" y="2348880"/>
            <a:ext cx="2855855" cy="3384376"/>
          </a:xfrm>
        </p:spPr>
        <p:txBody>
          <a:bodyPr/>
          <a:lstStyle/>
          <a:p>
            <a:pPr marL="457200" lvl="1" indent="0">
              <a:lnSpc>
                <a:spcPct val="90000"/>
              </a:lnSpc>
              <a:buNone/>
            </a:pPr>
            <a:r>
              <a:rPr lang="de-DE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Die </a:t>
            </a:r>
            <a:r>
              <a:rPr lang="de-DE" dirty="0" err="1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Produktions</a:t>
            </a:r>
            <a:r>
              <a:rPr lang="de-DE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—programm-planung findet in unter-schiedlichen Planungs-</a:t>
            </a:r>
            <a:r>
              <a:rPr lang="de-DE" dirty="0" err="1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zeiträumen</a:t>
            </a:r>
            <a:r>
              <a:rPr lang="de-DE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 statt.</a:t>
            </a:r>
            <a:endParaRPr lang="de-DE" dirty="0">
              <a:solidFill>
                <a:schemeClr val="tx2">
                  <a:lumMod val="10000"/>
                </a:schemeClr>
              </a:solidFill>
              <a:effectLst/>
              <a:ea typeface="+mn-ea"/>
              <a:cs typeface="+mn-cs"/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636311250"/>
              </p:ext>
            </p:extLst>
          </p:nvPr>
        </p:nvGraphicFramePr>
        <p:xfrm>
          <a:off x="2675327" y="2132856"/>
          <a:ext cx="6085184" cy="4513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37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5"/>
          <p:cNvSpPr>
            <a:spLocks noGrp="1"/>
          </p:cNvSpPr>
          <p:nvPr>
            <p:ph type="dt" sz="quarter" idx="2"/>
          </p:nvPr>
        </p:nvSpPr>
        <p:spPr>
          <a:xfrm>
            <a:off x="0" y="0"/>
            <a:ext cx="2743677" cy="188913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graphicFrame>
        <p:nvGraphicFramePr>
          <p:cNvPr id="359433" name="Object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889218"/>
              </p:ext>
            </p:extLst>
          </p:nvPr>
        </p:nvGraphicFramePr>
        <p:xfrm>
          <a:off x="251520" y="1988840"/>
          <a:ext cx="8640960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Bitmap" r:id="rId4" imgW="6771429" imgH="4896533" progId="Paint.Picture">
                  <p:embed/>
                </p:oleObj>
              </mc:Choice>
              <mc:Fallback>
                <p:oleObj name="Bitmap" r:id="rId4" imgW="6771429" imgH="489653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882"/>
                      <a:stretch>
                        <a:fillRect/>
                      </a:stretch>
                    </p:blipFill>
                    <p:spPr bwMode="auto">
                      <a:xfrm>
                        <a:off x="251520" y="1988840"/>
                        <a:ext cx="8640960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5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4725144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	</a:t>
            </a:r>
            <a:r>
              <a:rPr lang="de-DE" sz="2400" u="sn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Festlegung des Produktionsvolumens:</a:t>
            </a:r>
            <a:endParaRPr lang="de-DE" sz="2400" u="sng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Aus Sicht der Absatzwirtschaft</a:t>
            </a: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Losgrößen sind den Kundenwünschen anzupassen, d. h. kleine Volumina herstellen um schnell auf Kundenwünsche reagieren zu können und schnell auslieferbereit zu sein.</a:t>
            </a:r>
            <a:endParaRPr lang="de-DE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endParaRPr lang="de-DE" sz="8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Aus Sicht der Produktionswirtschaft</a:t>
            </a: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Es wird eine gleichmäßige Auslastung der Kapazitäten angestrebt was durch hohe Stückzahlen gewährleistet wird. </a:t>
            </a:r>
            <a:endParaRPr lang="de-DE" sz="20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endParaRPr lang="de-DE" sz="8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Font typeface="Courier New" panose="02070309020205020404" pitchFamily="49" charset="0"/>
              <a:buChar char="o"/>
            </a:pPr>
            <a:r>
              <a:rPr lang="de-DE" sz="20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Aus Sicht der Finanzwirtschaft </a:t>
            </a: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000" dirty="0" smtClean="0">
                <a:solidFill>
                  <a:schemeClr val="tx2">
                    <a:lumMod val="10000"/>
                  </a:schemeClr>
                </a:solidFill>
                <a:effectLst/>
              </a:rPr>
              <a:t>Hohe Losgrößen verursachen hohe Kapitalbindung, daher kleinere Losgrößen.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Festlegung des </a:t>
            </a:r>
            <a:r>
              <a:rPr lang="de-DE" sz="2400" b="1" dirty="0" err="1" smtClean="0"/>
              <a:t>Produktionvolumens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88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4725144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	</a:t>
            </a:r>
            <a:r>
              <a:rPr lang="de-DE" sz="2400" u="sng" dirty="0" smtClean="0">
                <a:solidFill>
                  <a:schemeClr val="tx2">
                    <a:lumMod val="10000"/>
                  </a:schemeClr>
                </a:solidFill>
                <a:effectLst/>
              </a:rPr>
              <a:t>Festlegung des Produktionsvolumens:</a:t>
            </a:r>
            <a:endParaRPr lang="de-DE" sz="2400" u="sng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endParaRPr lang="de-DE" sz="2400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Losgröße ist das Fertigungsvolumen einer </a:t>
            </a:r>
            <a:r>
              <a:rPr lang="de-DE" sz="2400" b="1" dirty="0" err="1" smtClean="0">
                <a:solidFill>
                  <a:schemeClr val="tx2">
                    <a:lumMod val="10000"/>
                  </a:schemeClr>
                </a:solidFill>
                <a:effectLst/>
              </a:rPr>
              <a:t>Erzeugnisart</a:t>
            </a: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, das ohne Sorten- oder Serienwechsel fortlaufend auf einer Anlage Produziert wird.</a:t>
            </a: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r>
              <a:rPr lang="de-DE" sz="2400" b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Die optimale Losgröße ist die zu fertigende Stückzahl, bei der die Summe aus Lager- und Herstellkosten ein Minimum ergibt.</a:t>
            </a:r>
            <a:endParaRPr lang="de-DE" sz="24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624112" y="1510384"/>
            <a:ext cx="6548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Festlegung des </a:t>
            </a:r>
            <a:r>
              <a:rPr lang="de-DE" sz="2400" b="1" dirty="0" smtClean="0"/>
              <a:t>Produktionsvolumens</a:t>
            </a:r>
            <a:endParaRPr lang="de-DE" sz="2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-180528" y="518789"/>
            <a:ext cx="8715375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de-DE" sz="3000" b="1" dirty="0" smtClean="0"/>
              <a:t>2 Grundsätze der Aufbau- &amp; </a:t>
            </a:r>
            <a:r>
              <a:rPr lang="de-DE" sz="3000" b="1" dirty="0" err="1" smtClean="0"/>
              <a:t>Ablauforga</a:t>
            </a:r>
            <a:endParaRPr lang="de-DE" sz="3000" b="1" dirty="0" smtClean="0"/>
          </a:p>
          <a:p>
            <a:pPr lvl="1"/>
            <a:endParaRPr lang="de-DE" sz="900" b="1" dirty="0" smtClean="0"/>
          </a:p>
          <a:p>
            <a:pPr lvl="1"/>
            <a:r>
              <a:rPr lang="de-DE" sz="2500" b="1" dirty="0" smtClean="0"/>
              <a:t>2.2 Aufgaben der Unternehmensplanung </a:t>
            </a:r>
            <a:r>
              <a:rPr lang="de-DE" sz="2800" b="1" dirty="0" smtClean="0">
                <a:solidFill>
                  <a:schemeClr val="accent4">
                    <a:lumMod val="25000"/>
                  </a:schemeClr>
                </a:solidFill>
              </a:rPr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6"/>
          <p:cNvSpPr>
            <a:spLocks noGrp="1"/>
          </p:cNvSpPr>
          <p:nvPr>
            <p:ph type="dt" sz="quarter" idx="12"/>
          </p:nvPr>
        </p:nvSpPr>
        <p:spPr>
          <a:xfrm>
            <a:off x="0" y="0"/>
            <a:ext cx="2195513" cy="200025"/>
          </a:xfrm>
        </p:spPr>
        <p:txBody>
          <a:bodyPr/>
          <a:lstStyle/>
          <a:p>
            <a:r>
              <a:rPr lang="de-DE"/>
              <a:t>© Skript IHK Augsburg in Überarbeitung Christian Zerle</a:t>
            </a:r>
          </a:p>
        </p:txBody>
      </p:sp>
      <p:sp>
        <p:nvSpPr>
          <p:cNvPr id="129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2132856"/>
            <a:ext cx="8712968" cy="4725144"/>
          </a:xfrm>
        </p:spPr>
        <p:txBody>
          <a:bodyPr/>
          <a:lstStyle/>
          <a:p>
            <a:pPr marL="514350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de-DE" sz="2400" dirty="0" smtClean="0">
                <a:solidFill>
                  <a:schemeClr val="tx2">
                    <a:lumMod val="10000"/>
                  </a:schemeClr>
                </a:solidFill>
                <a:effectLst/>
                <a:ea typeface="+mn-ea"/>
                <a:cs typeface="+mn-cs"/>
              </a:rPr>
              <a:t>	</a:t>
            </a:r>
            <a:endParaRPr lang="de-DE" sz="2400" b="1" dirty="0" smtClean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b="1" dirty="0">
              <a:solidFill>
                <a:schemeClr val="tx2">
                  <a:lumMod val="10000"/>
                </a:schemeClr>
              </a:solidFill>
              <a:effectLst/>
            </a:endParaRPr>
          </a:p>
          <a:p>
            <a:pPr marL="57150" indent="0" algn="just">
              <a:lnSpc>
                <a:spcPct val="90000"/>
              </a:lnSpc>
              <a:buClr>
                <a:schemeClr val="tx2">
                  <a:lumMod val="10000"/>
                </a:schemeClr>
              </a:buClr>
              <a:buNone/>
            </a:pPr>
            <a:endParaRPr lang="de-DE" sz="2400" dirty="0" smtClean="0">
              <a:solidFill>
                <a:schemeClr val="tx2">
                  <a:lumMod val="10000"/>
                </a:schemeClr>
              </a:solidFill>
              <a:effectLst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00024"/>
            <a:ext cx="8918822" cy="63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656</Words>
  <Application>Microsoft Office PowerPoint</Application>
  <PresentationFormat>Bildschirmpräsentation (4:3)</PresentationFormat>
  <Paragraphs>183</Paragraphs>
  <Slides>18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Garamond</vt:lpstr>
      <vt:lpstr>Wingdings</vt:lpstr>
      <vt:lpstr>Wingdings 2</vt:lpstr>
      <vt:lpstr>Strömung</vt:lpstr>
      <vt:lpstr>Bitmap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Zerle  Ra zerle@vr-web.de</dc:title>
  <dc:creator>christian zerle</dc:creator>
  <cp:lastModifiedBy>Christian Zerle</cp:lastModifiedBy>
  <cp:revision>1951</cp:revision>
  <dcterms:created xsi:type="dcterms:W3CDTF">2003-08-26T16:54:57Z</dcterms:created>
  <dcterms:modified xsi:type="dcterms:W3CDTF">2014-12-10T14:46:24Z</dcterms:modified>
</cp:coreProperties>
</file>